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55"/>
  </p:notesMasterIdLst>
  <p:sldIdLst>
    <p:sldId id="256" r:id="rId2"/>
    <p:sldId id="257" r:id="rId3"/>
    <p:sldId id="264" r:id="rId4"/>
    <p:sldId id="275" r:id="rId5"/>
    <p:sldId id="261" r:id="rId6"/>
    <p:sldId id="260" r:id="rId7"/>
    <p:sldId id="262" r:id="rId8"/>
    <p:sldId id="263" r:id="rId9"/>
    <p:sldId id="265" r:id="rId10"/>
    <p:sldId id="266" r:id="rId11"/>
    <p:sldId id="268" r:id="rId12"/>
    <p:sldId id="269" r:id="rId13"/>
    <p:sldId id="270" r:id="rId14"/>
    <p:sldId id="274" r:id="rId15"/>
    <p:sldId id="272" r:id="rId16"/>
    <p:sldId id="443" r:id="rId17"/>
    <p:sldId id="448" r:id="rId18"/>
    <p:sldId id="430" r:id="rId19"/>
    <p:sldId id="438" r:id="rId20"/>
    <p:sldId id="439" r:id="rId21"/>
    <p:sldId id="442" r:id="rId22"/>
    <p:sldId id="446" r:id="rId23"/>
    <p:sldId id="435" r:id="rId24"/>
    <p:sldId id="440" r:id="rId25"/>
    <p:sldId id="444" r:id="rId26"/>
    <p:sldId id="447" r:id="rId27"/>
    <p:sldId id="464" r:id="rId28"/>
    <p:sldId id="465" r:id="rId29"/>
    <p:sldId id="466" r:id="rId30"/>
    <p:sldId id="449" r:id="rId31"/>
    <p:sldId id="462" r:id="rId32"/>
    <p:sldId id="451" r:id="rId33"/>
    <p:sldId id="478" r:id="rId34"/>
    <p:sldId id="477" r:id="rId35"/>
    <p:sldId id="479" r:id="rId36"/>
    <p:sldId id="452" r:id="rId37"/>
    <p:sldId id="454" r:id="rId38"/>
    <p:sldId id="481" r:id="rId39"/>
    <p:sldId id="458" r:id="rId40"/>
    <p:sldId id="459" r:id="rId41"/>
    <p:sldId id="460" r:id="rId42"/>
    <p:sldId id="456" r:id="rId43"/>
    <p:sldId id="482" r:id="rId44"/>
    <p:sldId id="457" r:id="rId45"/>
    <p:sldId id="468" r:id="rId46"/>
    <p:sldId id="472" r:id="rId47"/>
    <p:sldId id="471" r:id="rId48"/>
    <p:sldId id="473" r:id="rId49"/>
    <p:sldId id="445" r:id="rId50"/>
    <p:sldId id="480" r:id="rId51"/>
    <p:sldId id="475" r:id="rId52"/>
    <p:sldId id="474" r:id="rId53"/>
    <p:sldId id="476" r:id="rId5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852" autoAdjust="0"/>
    <p:restoredTop sz="88854" autoAdjust="0"/>
  </p:normalViewPr>
  <p:slideViewPr>
    <p:cSldViewPr snapToGrid="0">
      <p:cViewPr>
        <p:scale>
          <a:sx n="100" d="100"/>
          <a:sy n="100" d="100"/>
        </p:scale>
        <p:origin x="-40" y="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251DC9-E5CF-4118-B4F9-C7922D57A19F}" type="datetimeFigureOut">
              <a:rPr lang="en-US" smtClean="0"/>
              <a:t>3/6/19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205C9F-7B4F-4D11-BC14-B91B5BA36A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270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05C9F-7B4F-4D11-BC14-B91B5BA36AE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8155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205C9F-7B4F-4D11-BC14-B91B5BA36AE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7501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205C9F-7B4F-4D11-BC14-B91B5BA36AE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1552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second block can be replaced with a serialize gluon and load in symbol.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05C9F-7B4F-4D11-BC14-B91B5BA36AE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7773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second block can be replaced with a serialize gluon and load in symbol.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05C9F-7B4F-4D11-BC14-B91B5BA36AE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95338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MAML: \theta \</a:t>
            </a:r>
            <a:r>
              <a:rPr lang="en-US" dirty="0" err="1"/>
              <a:t>leftarrow</a:t>
            </a:r>
            <a:r>
              <a:rPr lang="en-US" dirty="0"/>
              <a:t> \theta - \beta \</a:t>
            </a:r>
            <a:r>
              <a:rPr lang="en-US" dirty="0" err="1"/>
              <a:t>nabla</a:t>
            </a:r>
            <a:r>
              <a:rPr lang="en-US" dirty="0"/>
              <a:t>_\theta \sum_{\</a:t>
            </a:r>
            <a:r>
              <a:rPr lang="en-US" dirty="0" err="1"/>
              <a:t>tau_i</a:t>
            </a:r>
            <a:r>
              <a:rPr lang="en-US" dirty="0"/>
              <a:t> \sim p(\tau)} L_{\</a:t>
            </a:r>
            <a:r>
              <a:rPr lang="en-US" dirty="0" err="1"/>
              <a:t>tau_i</a:t>
            </a:r>
            <a:r>
              <a:rPr lang="en-US" dirty="0"/>
              <a:t>} \left[  f \left(  \theta' - \alpha \</a:t>
            </a:r>
            <a:r>
              <a:rPr lang="en-US" dirty="0" err="1"/>
              <a:t>nabla</a:t>
            </a:r>
            <a:r>
              <a:rPr lang="en-US" dirty="0"/>
              <a:t>_{\theta'} L_{\</a:t>
            </a:r>
            <a:r>
              <a:rPr lang="en-US" dirty="0" err="1"/>
              <a:t>tau_i</a:t>
            </a:r>
            <a:r>
              <a:rPr lang="en-US" dirty="0"/>
              <a:t>}f(\theta') \right) \right]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05C9F-7B4F-4D11-BC14-B91B5BA36AE2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7911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MAML: \theta \</a:t>
            </a:r>
            <a:r>
              <a:rPr lang="en-US" dirty="0" err="1"/>
              <a:t>leftarrow</a:t>
            </a:r>
            <a:r>
              <a:rPr lang="en-US" dirty="0"/>
              <a:t> \theta - \beta \</a:t>
            </a:r>
            <a:r>
              <a:rPr lang="en-US" dirty="0" err="1"/>
              <a:t>nabla</a:t>
            </a:r>
            <a:r>
              <a:rPr lang="en-US" dirty="0"/>
              <a:t>_\theta \sum_{\</a:t>
            </a:r>
            <a:r>
              <a:rPr lang="en-US" dirty="0" err="1"/>
              <a:t>tau_i</a:t>
            </a:r>
            <a:r>
              <a:rPr lang="en-US" dirty="0"/>
              <a:t> \sim p(\tau)} L_{\</a:t>
            </a:r>
            <a:r>
              <a:rPr lang="en-US" dirty="0" err="1"/>
              <a:t>tau_i</a:t>
            </a:r>
            <a:r>
              <a:rPr lang="en-US" dirty="0"/>
              <a:t>} \left[  f \left(  \theta' - \alpha \</a:t>
            </a:r>
            <a:r>
              <a:rPr lang="en-US" dirty="0" err="1"/>
              <a:t>nabla</a:t>
            </a:r>
            <a:r>
              <a:rPr lang="en-US" dirty="0"/>
              <a:t>_{\theta'} L_{\</a:t>
            </a:r>
            <a:r>
              <a:rPr lang="en-US" dirty="0" err="1"/>
              <a:t>tau_i</a:t>
            </a:r>
            <a:r>
              <a:rPr lang="en-US" dirty="0"/>
              <a:t>}f(\theta') \right) \right]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05C9F-7B4F-4D11-BC14-B91B5BA36AE2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1154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MAML: \theta \</a:t>
            </a:r>
            <a:r>
              <a:rPr lang="en-US" dirty="0" err="1"/>
              <a:t>leftarrow</a:t>
            </a:r>
            <a:r>
              <a:rPr lang="en-US" dirty="0"/>
              <a:t> \theta - \beta \</a:t>
            </a:r>
            <a:r>
              <a:rPr lang="en-US" dirty="0" err="1"/>
              <a:t>nabla</a:t>
            </a:r>
            <a:r>
              <a:rPr lang="en-US" dirty="0"/>
              <a:t>_\theta \sum_{\</a:t>
            </a:r>
            <a:r>
              <a:rPr lang="en-US" dirty="0" err="1"/>
              <a:t>tau_i</a:t>
            </a:r>
            <a:r>
              <a:rPr lang="en-US" dirty="0"/>
              <a:t> \sim p(\tau)} L_{\</a:t>
            </a:r>
            <a:r>
              <a:rPr lang="en-US" dirty="0" err="1"/>
              <a:t>tau_i</a:t>
            </a:r>
            <a:r>
              <a:rPr lang="en-US" dirty="0"/>
              <a:t>} \left[  f \left(  \theta' - \alpha \</a:t>
            </a:r>
            <a:r>
              <a:rPr lang="en-US" dirty="0" err="1"/>
              <a:t>nabla</a:t>
            </a:r>
            <a:r>
              <a:rPr lang="en-US" dirty="0"/>
              <a:t>_{\theta'} L_{\</a:t>
            </a:r>
            <a:r>
              <a:rPr lang="en-US" dirty="0" err="1"/>
              <a:t>tau_i</a:t>
            </a:r>
            <a:r>
              <a:rPr lang="en-US" dirty="0"/>
              <a:t>}f(\theta') \right) \right]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05C9F-7B4F-4D11-BC14-B91B5BA36AE2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8522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MAML: \theta \</a:t>
            </a:r>
            <a:r>
              <a:rPr lang="en-US" dirty="0" err="1"/>
              <a:t>leftarrow</a:t>
            </a:r>
            <a:r>
              <a:rPr lang="en-US" dirty="0"/>
              <a:t> \theta - \beta \</a:t>
            </a:r>
            <a:r>
              <a:rPr lang="en-US" dirty="0" err="1"/>
              <a:t>nabla</a:t>
            </a:r>
            <a:r>
              <a:rPr lang="en-US" dirty="0"/>
              <a:t>_\theta \sum_{\</a:t>
            </a:r>
            <a:r>
              <a:rPr lang="en-US" dirty="0" err="1"/>
              <a:t>tau_i</a:t>
            </a:r>
            <a:r>
              <a:rPr lang="en-US" dirty="0"/>
              <a:t> \sim p(\tau)} L_{\</a:t>
            </a:r>
            <a:r>
              <a:rPr lang="en-US" dirty="0" err="1"/>
              <a:t>tau_i</a:t>
            </a:r>
            <a:r>
              <a:rPr lang="en-US" dirty="0"/>
              <a:t>} \left[  f \left(  \theta' - \alpha \</a:t>
            </a:r>
            <a:r>
              <a:rPr lang="en-US" dirty="0" err="1"/>
              <a:t>nabla</a:t>
            </a:r>
            <a:r>
              <a:rPr lang="en-US" dirty="0"/>
              <a:t>_{\theta'} L_{\</a:t>
            </a:r>
            <a:r>
              <a:rPr lang="en-US" dirty="0" err="1"/>
              <a:t>tau_i</a:t>
            </a:r>
            <a:r>
              <a:rPr lang="en-US" dirty="0"/>
              <a:t>}f(\theta') \right) \right]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05C9F-7B4F-4D11-BC14-B91B5BA36AE2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2482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05C9F-7B4F-4D11-BC14-B91B5BA36AE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5113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05C9F-7B4F-4D11-BC14-B91B5BA36AE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1291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auto"/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05C9F-7B4F-4D11-BC14-B91B5BA36AE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5432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Which layer to repurpose?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205C9F-7B4F-4D11-BC14-B91B5BA36AE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0596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Which layer to repurpose?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205C9F-7B4F-4D11-BC14-B91B5BA36AE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5147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Which layer to repurpose?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205C9F-7B4F-4D11-BC14-B91B5BA36AE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19995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Which layer to repurpose?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205C9F-7B4F-4D11-BC14-B91B5BA36AE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3529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205C9F-7B4F-4D11-BC14-B91B5BA36AE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0210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9F5BD-042D-054A-BE02-DEDE57C3D2E5}" type="datetime1">
              <a:rPr lang="en-US" smtClean="0"/>
              <a:t>3/6/19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Amazon Confidential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E5769-071A-4802-A81A-7DE9AD3F66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6596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BD6287-D8EF-DC4F-AB8E-41D0E762B6F9}" type="datetime1">
              <a:rPr lang="en-US" smtClean="0"/>
              <a:t>3/6/19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Amazon Confidential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E5769-071A-4802-A81A-7DE9AD3F66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7198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B60F6-8A8A-3C40-9E8D-5EF2BEA404D5}" type="datetime1">
              <a:rPr lang="en-US" smtClean="0"/>
              <a:t>3/6/19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Amazon Confidential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E5769-071A-4802-A81A-7DE9AD3F66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9213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854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AFE5D-A956-4140-BC20-D77775E264F7}" type="datetime1">
              <a:rPr lang="en-US" smtClean="0"/>
              <a:t>3/6/19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Amazon Confidential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E5769-071A-4802-A81A-7DE9AD3F6647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838200" y="1054581"/>
            <a:ext cx="1051560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2886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4CF4D5-12CC-1847-BB91-09C204358C55}" type="datetime1">
              <a:rPr lang="en-US" smtClean="0"/>
              <a:t>3/6/19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Amazon Confidential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E5769-071A-4802-A81A-7DE9AD3F66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7136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78FD2-70AF-6046-8D8A-6C54CBB41EC1}" type="datetime1">
              <a:rPr lang="en-US" smtClean="0"/>
              <a:t>3/6/19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Amazon Confidential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E5769-071A-4802-A81A-7DE9AD3F6647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838200" y="1690688"/>
            <a:ext cx="1051560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16755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3A254A-DD8F-B044-88D1-FCA01BDBDBA9}" type="datetime1">
              <a:rPr lang="en-US" smtClean="0"/>
              <a:t>3/6/19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Amazon Confidential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E5769-071A-4802-A81A-7DE9AD3F66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49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B9FBB7-5289-4B43-BAF7-D3DB378FF617}" type="datetime1">
              <a:rPr lang="en-US" smtClean="0"/>
              <a:t>3/6/19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Amazon Confidential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E5769-071A-4802-A81A-7DE9AD3F66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4407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67B6BA-7C92-0146-B16F-6CC4B92FB59C}" type="datetime1">
              <a:rPr lang="en-US" smtClean="0"/>
              <a:t>3/6/19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Amazon Confidential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E5769-071A-4802-A81A-7DE9AD3F66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79447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BD8F6-E42D-974C-B420-A5C236AE6751}" type="datetime1">
              <a:rPr lang="en-US" smtClean="0"/>
              <a:t>3/6/19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Amazon Confidential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E5769-071A-4802-A81A-7DE9AD3F66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6739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77836-5BF0-B540-9CA8-B8CB9D11917E}" type="datetime1">
              <a:rPr lang="en-US" smtClean="0"/>
              <a:t>3/6/19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Amazon Confidential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E5769-071A-4802-A81A-7DE9AD3F66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914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EEDA7B-3C60-BA4F-AB58-869DB2B909A0}" type="datetime1">
              <a:rPr lang="en-US" smtClean="0"/>
              <a:t>3/6/19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Amazon Confidential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CE5769-071A-4802-A81A-7DE9AD3F66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921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11" Type="http://schemas.openxmlformats.org/officeDocument/2006/relationships/image" Target="../media/image19.png"/><Relationship Id="rId5" Type="http://schemas.openxmlformats.org/officeDocument/2006/relationships/image" Target="../media/image371.png"/><Relationship Id="rId10" Type="http://schemas.openxmlformats.org/officeDocument/2006/relationships/image" Target="../media/image15.png"/><Relationship Id="rId4" Type="http://schemas.openxmlformats.org/officeDocument/2006/relationships/image" Target="../media/image140.png"/><Relationship Id="rId9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3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3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28.png"/><Relationship Id="rId5" Type="http://schemas.openxmlformats.org/officeDocument/2006/relationships/image" Target="../media/image24.png"/><Relationship Id="rId10" Type="http://schemas.openxmlformats.org/officeDocument/2006/relationships/image" Target="../media/image27.png"/><Relationship Id="rId4" Type="http://schemas.openxmlformats.org/officeDocument/2006/relationships/image" Target="../media/image23.png"/><Relationship Id="rId9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3" Type="http://schemas.openxmlformats.org/officeDocument/2006/relationships/image" Target="../media/image22.png"/><Relationship Id="rId7" Type="http://schemas.openxmlformats.org/officeDocument/2006/relationships/image" Target="../media/image29.png"/><Relationship Id="rId12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27.png"/><Relationship Id="rId5" Type="http://schemas.openxmlformats.org/officeDocument/2006/relationships/image" Target="../media/image24.png"/><Relationship Id="rId10" Type="http://schemas.openxmlformats.org/officeDocument/2006/relationships/image" Target="../media/image15.png"/><Relationship Id="rId4" Type="http://schemas.openxmlformats.org/officeDocument/2006/relationships/image" Target="../media/image23.png"/><Relationship Id="rId9" Type="http://schemas.openxmlformats.org/officeDocument/2006/relationships/image" Target="../media/image19.png"/><Relationship Id="rId1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nbviewer.jupyter.org/url/adamian.github.io/talks/Damianou_DL_Xfer.ipynb" TargetMode="External"/><Relationship Id="rId2" Type="http://schemas.openxmlformats.org/officeDocument/2006/relationships/hyperlink" Target="https://nbviewer.jupyter.org/url/adamian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adamian.github.io/talks/Damianou_deep_learning_rss_2018.pdf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9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9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emf"/><Relationship Id="rId4" Type="http://schemas.openxmlformats.org/officeDocument/2006/relationships/image" Target="../media/image350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0.png"/><Relationship Id="rId3" Type="http://schemas.openxmlformats.org/officeDocument/2006/relationships/image" Target="../media/image41.tiff"/><Relationship Id="rId7" Type="http://schemas.openxmlformats.org/officeDocument/2006/relationships/image" Target="../media/image39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emf"/><Relationship Id="rId5" Type="http://schemas.openxmlformats.org/officeDocument/2006/relationships/image" Target="../media/image42.emf"/><Relationship Id="rId4" Type="http://schemas.openxmlformats.org/officeDocument/2006/relationships/image" Target="../media/image370.png"/><Relationship Id="rId9" Type="http://schemas.openxmlformats.org/officeDocument/2006/relationships/image" Target="../media/image41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0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nbviewer.jupyter.org/url/adamian.github.io/talks/Damianou_DL_Xfer.ipynb" TargetMode="External"/><Relationship Id="rId2" Type="http://schemas.openxmlformats.org/officeDocument/2006/relationships/hyperlink" Target="https://nbviewer.jupyter.org/url/adamian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adamian.github.io/talks/Damianou_deep_learning_rss_2018.pdf" TargetMode="External"/><Relationship Id="rId5" Type="http://schemas.openxmlformats.org/officeDocument/2006/relationships/hyperlink" Target="https://link.medium.com/De5BXPJ9TT" TargetMode="External"/><Relationship Id="rId4" Type="http://schemas.openxmlformats.org/officeDocument/2006/relationships/hyperlink" Target="https://github.com/amzn/xfer/" TargetMode="Externa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E6FB119-B585-7C47-9F83-1D2EB199AC1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13591" y="35858"/>
            <a:ext cx="1216048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5D2C2A7-BD92-184B-8B6D-4C6CBF3638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3902" y="291370"/>
            <a:ext cx="9144000" cy="2387600"/>
          </a:xfrm>
        </p:spPr>
        <p:txBody>
          <a:bodyPr>
            <a:normAutofit/>
          </a:bodyPr>
          <a:lstStyle/>
          <a:p>
            <a:r>
              <a:rPr lang="en-US" sz="6400" b="1" dirty="0"/>
              <a:t>Deep transfer learning with Xfer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6D1D0D-B1DC-ED44-B20F-CBAA73A8B5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56017"/>
            <a:ext cx="9144000" cy="1655762"/>
          </a:xfrm>
        </p:spPr>
        <p:txBody>
          <a:bodyPr/>
          <a:lstStyle/>
          <a:p>
            <a:r>
              <a:rPr lang="en-US" sz="2600" b="1" dirty="0"/>
              <a:t>Andreas </a:t>
            </a:r>
            <a:r>
              <a:rPr lang="en-US" sz="2600" b="1" dirty="0" err="1"/>
              <a:t>Damianou</a:t>
            </a:r>
            <a:endParaRPr lang="en-US" sz="2600" b="1" dirty="0"/>
          </a:p>
          <a:p>
            <a:r>
              <a:rPr lang="en-US" dirty="0"/>
              <a:t>Amazon, Cambridge UK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AB6DC6-B54B-2E45-9EFF-49E4AD5665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6F2726-6FB4-FC42-8377-47B92435CBAA}" type="datetime1">
              <a:rPr lang="en-US" smtClean="0"/>
              <a:t>3/6/19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1572B0-D6E8-C446-A3C0-3B27DB3F4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E5769-071A-4802-A81A-7DE9AD3F6647}" type="slidenum">
              <a:rPr lang="en-US" smtClean="0"/>
              <a:t>1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7FA9DFC-4ADF-BC4F-9454-C0E0D4F535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3364" y="5760294"/>
            <a:ext cx="3442448" cy="692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2496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EF3C4-5CB1-6542-9FAB-545F7975E8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“Tricks”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B9A655-E789-8644-8C6F-5A1C466184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AFE5D-A956-4140-BC20-D77775E264F7}" type="datetime1">
              <a:rPr lang="en-US" smtClean="0"/>
              <a:t>3/6/19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37B953-E7C5-034A-8482-A2D0FEE47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E5769-071A-4802-A81A-7DE9AD3F6647}" type="slidenum">
              <a:rPr lang="en-US" smtClean="0"/>
              <a:t>10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0449389-35EE-1040-9B68-ACD188A938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87742"/>
            <a:ext cx="10515600" cy="5032749"/>
          </a:xfrm>
        </p:spPr>
        <p:txBody>
          <a:bodyPr/>
          <a:lstStyle/>
          <a:p>
            <a:pPr>
              <a:lnSpc>
                <a:spcPct val="140000"/>
              </a:lnSpc>
            </a:pPr>
            <a:r>
              <a:rPr lang="en-US" dirty="0"/>
              <a:t>Smart initializations</a:t>
            </a:r>
          </a:p>
          <a:p>
            <a:pPr>
              <a:lnSpc>
                <a:spcPct val="140000"/>
              </a:lnSpc>
            </a:pPr>
            <a:r>
              <a:rPr lang="en-US" dirty="0" err="1"/>
              <a:t>ReLU</a:t>
            </a:r>
            <a:r>
              <a:rPr lang="en-US" dirty="0"/>
              <a:t>: better behavior of gradients</a:t>
            </a:r>
          </a:p>
          <a:p>
            <a:pPr>
              <a:lnSpc>
                <a:spcPct val="140000"/>
              </a:lnSpc>
            </a:pPr>
            <a:r>
              <a:rPr lang="en-US" dirty="0"/>
              <a:t>Early stopping: prevent overfitting</a:t>
            </a:r>
          </a:p>
          <a:p>
            <a:pPr>
              <a:lnSpc>
                <a:spcPct val="140000"/>
              </a:lnSpc>
            </a:pPr>
            <a:r>
              <a:rPr lang="en-US" dirty="0"/>
              <a:t>Dropout </a:t>
            </a:r>
          </a:p>
          <a:p>
            <a:pPr>
              <a:lnSpc>
                <a:spcPct val="140000"/>
              </a:lnSpc>
            </a:pPr>
            <a:r>
              <a:rPr lang="en-US" dirty="0"/>
              <a:t>Batch-normalization</a:t>
            </a:r>
          </a:p>
          <a:p>
            <a:pPr>
              <a:lnSpc>
                <a:spcPct val="140000"/>
              </a:lnSpc>
            </a:pPr>
            <a:r>
              <a:rPr lang="en-US" dirty="0"/>
              <a:t>Transfer/meta-learning/BO: guide the training with another model</a:t>
            </a:r>
          </a:p>
          <a:p>
            <a:pPr>
              <a:lnSpc>
                <a:spcPct val="140000"/>
              </a:lnSpc>
            </a:pPr>
            <a:r>
              <a:rPr lang="en-US" dirty="0"/>
              <a:t>Many other “tricks”</a:t>
            </a:r>
          </a:p>
        </p:txBody>
      </p:sp>
    </p:spTree>
    <p:extLst>
      <p:ext uri="{BB962C8B-B14F-4D97-AF65-F5344CB8AC3E}">
        <p14:creationId xmlns:p14="http://schemas.microsoft.com/office/powerpoint/2010/main" val="25167383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4EFCB-2702-A446-A40D-E9AD24FB0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/>
              <a:t>Motivations for TL: DNN training requires expertise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03E37E-718A-3746-BDD4-A545039038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5988" y="1401000"/>
            <a:ext cx="10171135" cy="906697"/>
          </a:xfrm>
        </p:spPr>
        <p:txBody>
          <a:bodyPr/>
          <a:lstStyle/>
          <a:p>
            <a:r>
              <a:rPr lang="en-US" sz="2400" dirty="0"/>
              <a:t>Leveraging the power of DNNs even without too much expertise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1B3F94-BFCC-E64F-B5B0-8709CF26A7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AFE5D-A956-4140-BC20-D77775E264F7}" type="datetime1">
              <a:rPr lang="en-US" smtClean="0"/>
              <a:t>3/6/19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58EA17-5F0C-8242-B146-58789F04C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E5769-071A-4802-A81A-7DE9AD3F6647}" type="slidenum">
              <a:rPr lang="en-US" smtClean="0"/>
              <a:t>11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A0B4C4-6AE4-6248-B992-241B307413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366" y="2366545"/>
            <a:ext cx="3748314" cy="36804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3E6B4F9-72A6-AC48-AAF0-B7E46329FD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5991" y="2347059"/>
            <a:ext cx="3757809" cy="3757809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CC623A9D-F233-6842-8DF4-1F5F9AD3D700}"/>
              </a:ext>
            </a:extLst>
          </p:cNvPr>
          <p:cNvSpPr/>
          <p:nvPr/>
        </p:nvSpPr>
        <p:spPr>
          <a:xfrm>
            <a:off x="824815" y="2441702"/>
            <a:ext cx="1880808" cy="141614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2E513C6-DC4E-8C45-B3B4-F78AB6275187}"/>
              </a:ext>
            </a:extLst>
          </p:cNvPr>
          <p:cNvSpPr txBox="1"/>
          <p:nvPr/>
        </p:nvSpPr>
        <p:spPr>
          <a:xfrm>
            <a:off x="830605" y="2809789"/>
            <a:ext cx="18543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omic Sans MS" panose="030F0902030302020204" pitchFamily="66" charset="0"/>
              </a:rPr>
              <a:t>My gradients are exploding!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C0B7A0E-DBFF-0649-98C6-F3631DB3401F}"/>
              </a:ext>
            </a:extLst>
          </p:cNvPr>
          <p:cNvGrpSpPr/>
          <p:nvPr/>
        </p:nvGrpSpPr>
        <p:grpSpPr>
          <a:xfrm>
            <a:off x="5322062" y="2050165"/>
            <a:ext cx="3786565" cy="1841921"/>
            <a:chOff x="4824035" y="2052633"/>
            <a:chExt cx="3786565" cy="1841921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86D848B-E42D-D54A-B277-93C1ACDDA44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824035" y="2052633"/>
              <a:ext cx="3786565" cy="1841921"/>
            </a:xfrm>
            <a:prstGeom prst="rect">
              <a:avLst/>
            </a:prstGeom>
          </p:spPr>
        </p:pic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8A51DAE4-EE33-D742-936C-90882312B12F}"/>
                </a:ext>
              </a:extLst>
            </p:cNvPr>
            <p:cNvSpPr/>
            <p:nvPr/>
          </p:nvSpPr>
          <p:spPr>
            <a:xfrm>
              <a:off x="4897676" y="2132894"/>
              <a:ext cx="3620023" cy="129925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200" dirty="0">
                <a:solidFill>
                  <a:schemeClr val="tx1"/>
                </a:solidFill>
                <a:latin typeface="Century Schoolbook" panose="02040604050505020304" pitchFamily="18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E6DF8B9-BF15-3C41-A40B-303062C0DC86}"/>
                </a:ext>
              </a:extLst>
            </p:cNvPr>
            <p:cNvSpPr txBox="1"/>
            <p:nvPr/>
          </p:nvSpPr>
          <p:spPr>
            <a:xfrm>
              <a:off x="5373666" y="2366546"/>
              <a:ext cx="3047629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>
                  <a:latin typeface="Century Schoolbook" panose="02040604050505020304" pitchFamily="18" charset="0"/>
                </a:rPr>
                <a:t>import xfer</a:t>
              </a:r>
            </a:p>
            <a:p>
              <a:r>
                <a:rPr lang="en-US" sz="2200" dirty="0" err="1">
                  <a:latin typeface="Century Schoolbook" panose="02040604050505020304" pitchFamily="18" charset="0"/>
                </a:rPr>
                <a:t>xfer.repurpose</a:t>
              </a:r>
              <a:r>
                <a:rPr lang="en-US" sz="2200" dirty="0">
                  <a:latin typeface="Century Schoolbook" panose="02040604050505020304" pitchFamily="18" charset="0"/>
                </a:rPr>
                <a:t>(model)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796649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142D24-E2E4-494E-8BBB-2A4794074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/>
              <a:t>Motivations for TL: Leverage commonalities in data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395427-464F-6F4C-B1CF-77EE03819D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AFE5D-A956-4140-BC20-D77775E264F7}" type="datetime1">
              <a:rPr lang="en-US" smtClean="0"/>
              <a:t>3/6/19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948560-430D-1149-94DB-1BF6F4D61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E5769-071A-4802-A81A-7DE9AD3F6647}" type="slidenum">
              <a:rPr lang="en-US" smtClean="0"/>
              <a:t>12</a:t>
            </a:fld>
            <a:endParaRPr 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FBAF0D52-556E-CB42-B7D4-37FFC7E666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04164" y="1421032"/>
            <a:ext cx="8719590" cy="5155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7436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2E6EA8-02D5-C641-B3C2-FC50C8E0EB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Why does Transfer Learning work?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26B92E-E65B-8A4C-9ADD-26B52944F1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AFE5D-A956-4140-BC20-D77775E264F7}" type="datetime1">
              <a:rPr lang="en-US" smtClean="0"/>
              <a:t>3/6/19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731305-794D-1647-90FF-9EE982161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E5769-071A-4802-A81A-7DE9AD3F6647}" type="slidenum">
              <a:rPr lang="en-US" smtClean="0"/>
              <a:t>13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59BE88-EB97-1541-98D1-793B8F511C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222337"/>
            <a:ext cx="10750750" cy="4945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1065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142D24-E2E4-494E-8BBB-2A4794074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/>
              <a:t>Back to our transfer example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395427-464F-6F4C-B1CF-77EE03819D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AFE5D-A956-4140-BC20-D77775E264F7}" type="datetime1">
              <a:rPr lang="en-US" smtClean="0"/>
              <a:t>3/6/19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948560-430D-1149-94DB-1BF6F4D61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E5769-071A-4802-A81A-7DE9AD3F6647}" type="slidenum">
              <a:rPr lang="en-US" smtClean="0"/>
              <a:t>14</a:t>
            </a:fld>
            <a:endParaRPr 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FBAF0D52-556E-CB42-B7D4-37FFC7E666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04164" y="1421032"/>
            <a:ext cx="8719590" cy="5155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9884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C8C367-E759-C64C-9D6B-788C92765F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AFE5D-A956-4140-BC20-D77775E264F7}" type="datetime1">
              <a:rPr lang="en-US" smtClean="0"/>
              <a:t>3/6/19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F3E1D8-35D1-8040-BC96-B534790E3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E5769-071A-4802-A81A-7DE9AD3F6647}" type="slidenum">
              <a:rPr lang="en-US" smtClean="0"/>
              <a:t>15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702D648-F861-2B48-9151-B47053EED9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338" y="3457184"/>
            <a:ext cx="11376833" cy="268056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46C1CCC-1C21-A442-A2BF-87C034E2DB14}"/>
              </a:ext>
            </a:extLst>
          </p:cNvPr>
          <p:cNvSpPr/>
          <p:nvPr/>
        </p:nvSpPr>
        <p:spPr>
          <a:xfrm>
            <a:off x="713984" y="889348"/>
            <a:ext cx="10833448" cy="2505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4A7A21B-78E2-D247-9449-D3874F8D4563}"/>
              </a:ext>
            </a:extLst>
          </p:cNvPr>
          <p:cNvSpPr txBox="1"/>
          <p:nvPr/>
        </p:nvSpPr>
        <p:spPr>
          <a:xfrm>
            <a:off x="460564" y="366128"/>
            <a:ext cx="75508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2">
                    <a:lumMod val="50000"/>
                  </a:schemeClr>
                </a:solidFill>
              </a:rPr>
              <a:t>Predictions using a pre-trained model (no transfer)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48333BD-5873-9A44-81D2-992A00CDA471}"/>
              </a:ext>
            </a:extLst>
          </p:cNvPr>
          <p:cNvSpPr txBox="1"/>
          <p:nvPr/>
        </p:nvSpPr>
        <p:spPr>
          <a:xfrm>
            <a:off x="460564" y="2844844"/>
            <a:ext cx="33353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2">
                    <a:lumMod val="50000"/>
                  </a:schemeClr>
                </a:solidFill>
              </a:rPr>
              <a:t>Predictions using Xfer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A0F9A09-6CB6-1944-8C14-9E43E325DF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338" y="1002083"/>
            <a:ext cx="11299514" cy="1327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1449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D340BA4-ECDE-5A40-8081-EC83E8B516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8926" y="1486355"/>
            <a:ext cx="8293274" cy="4740711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CA3525-9001-AF4B-9D87-6D9C408F7F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AFE5D-A956-4140-BC20-D77775E264F7}" type="datetime1">
              <a:rPr lang="en-US" smtClean="0"/>
              <a:t>3/6/19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D9C646-E29D-6445-A9FB-95C231D7F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E5769-071A-4802-A81A-7DE9AD3F6647}" type="slidenum">
              <a:rPr lang="en-US" smtClean="0"/>
              <a:t>16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B99C17F-C3A5-2D40-95B0-9BA8776731F5}"/>
              </a:ext>
            </a:extLst>
          </p:cNvPr>
          <p:cNvSpPr txBox="1"/>
          <p:nvPr/>
        </p:nvSpPr>
        <p:spPr>
          <a:xfrm>
            <a:off x="838200" y="591948"/>
            <a:ext cx="275421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err="1"/>
              <a:t>github.com</a:t>
            </a:r>
            <a:r>
              <a:rPr lang="en-US" sz="2200" dirty="0"/>
              <a:t>/</a:t>
            </a:r>
            <a:r>
              <a:rPr lang="en-US" sz="2200" dirty="0" err="1"/>
              <a:t>amzn</a:t>
            </a:r>
            <a:r>
              <a:rPr lang="en-US" sz="2200" dirty="0"/>
              <a:t>/xfer</a:t>
            </a:r>
          </a:p>
        </p:txBody>
      </p:sp>
    </p:spTree>
    <p:extLst>
      <p:ext uri="{BB962C8B-B14F-4D97-AF65-F5344CB8AC3E}">
        <p14:creationId xmlns:p14="http://schemas.microsoft.com/office/powerpoint/2010/main" val="1623747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4C74C-7378-1B49-8646-6AE02FD46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Xfer </a:t>
            </a:r>
            <a:r>
              <a:rPr lang="en-US" dirty="0" err="1"/>
              <a:t>Repurposers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8B682B-9555-9D4E-8DB0-DDE7C63176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AFE5D-A956-4140-BC20-D77775E264F7}" type="datetime1">
              <a:rPr lang="en-US" smtClean="0"/>
              <a:t>3/6/19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DC3F06-7922-4E49-8C93-779A698E97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E5769-071A-4802-A81A-7DE9AD3F6647}" type="slidenum">
              <a:rPr lang="en-US" smtClean="0"/>
              <a:t>17</a:t>
            </a:fld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78856CB4-32E7-5A45-B71C-0027A2114880}"/>
              </a:ext>
            </a:extLst>
          </p:cNvPr>
          <p:cNvSpPr/>
          <p:nvPr/>
        </p:nvSpPr>
        <p:spPr>
          <a:xfrm>
            <a:off x="1577235" y="1365169"/>
            <a:ext cx="2004165" cy="11099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Source </a:t>
            </a:r>
          </a:p>
          <a:p>
            <a:pPr algn="ctr"/>
            <a:r>
              <a:rPr lang="en-US" sz="2400" dirty="0"/>
              <a:t>(pre-trained) model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14569D2-AFD9-A44D-BFB5-12E7B7982530}"/>
              </a:ext>
            </a:extLst>
          </p:cNvPr>
          <p:cNvSpPr/>
          <p:nvPr/>
        </p:nvSpPr>
        <p:spPr>
          <a:xfrm>
            <a:off x="1577236" y="2806658"/>
            <a:ext cx="1971284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Target data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75AFCCD-48DD-FA45-A135-6CA8B0FE2D79}"/>
              </a:ext>
            </a:extLst>
          </p:cNvPr>
          <p:cNvSpPr/>
          <p:nvPr/>
        </p:nvSpPr>
        <p:spPr>
          <a:xfrm>
            <a:off x="8685758" y="2135520"/>
            <a:ext cx="2011469" cy="10586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Repurposed model</a:t>
            </a:r>
          </a:p>
        </p:txBody>
      </p:sp>
      <p:sp>
        <p:nvSpPr>
          <p:cNvPr id="9" name="Cloud 8">
            <a:extLst>
              <a:ext uri="{FF2B5EF4-FFF2-40B4-BE49-F238E27FC236}">
                <a16:creationId xmlns:a16="http://schemas.microsoft.com/office/drawing/2014/main" id="{9AF726BA-ECB1-1A41-93A4-6F0AA5CF9B93}"/>
              </a:ext>
            </a:extLst>
          </p:cNvPr>
          <p:cNvSpPr/>
          <p:nvPr/>
        </p:nvSpPr>
        <p:spPr>
          <a:xfrm>
            <a:off x="4258850" y="1822369"/>
            <a:ext cx="3006246" cy="1684919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pic>
        <p:nvPicPr>
          <p:cNvPr id="10" name="Content Placeholder 6">
            <a:extLst>
              <a:ext uri="{FF2B5EF4-FFF2-40B4-BE49-F238E27FC236}">
                <a16:creationId xmlns:a16="http://schemas.microsoft.com/office/drawing/2014/main" id="{6BD83B6B-76BA-AD48-81F5-AC5F57AC72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669" b="59884"/>
          <a:stretch/>
        </p:blipFill>
        <p:spPr>
          <a:xfrm>
            <a:off x="5383096" y="2046839"/>
            <a:ext cx="757754" cy="465460"/>
          </a:xfr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B898CF7-DA8A-4644-B67F-8C140E4B614C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3581400" y="1920164"/>
            <a:ext cx="677450" cy="653766"/>
          </a:xfrm>
          <a:prstGeom prst="straightConnector1">
            <a:avLst/>
          </a:prstGeom>
          <a:ln w="19050"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49B12A8-E0DE-0B45-BBCE-518AC5E12E44}"/>
              </a:ext>
            </a:extLst>
          </p:cNvPr>
          <p:cNvCxnSpPr>
            <a:cxnSpLocks/>
            <a:stCxn id="7" idx="3"/>
            <a:endCxn id="9" idx="2"/>
          </p:cNvCxnSpPr>
          <p:nvPr/>
        </p:nvCxnSpPr>
        <p:spPr>
          <a:xfrm flipV="1">
            <a:off x="3548520" y="2664829"/>
            <a:ext cx="719655" cy="599029"/>
          </a:xfrm>
          <a:prstGeom prst="straightConnector1">
            <a:avLst/>
          </a:prstGeom>
          <a:ln w="19050"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5529F27-B758-5D4C-BF36-7336A88E2198}"/>
              </a:ext>
            </a:extLst>
          </p:cNvPr>
          <p:cNvCxnSpPr>
            <a:cxnSpLocks/>
            <a:stCxn id="9" idx="0"/>
            <a:endCxn id="8" idx="1"/>
          </p:cNvCxnSpPr>
          <p:nvPr/>
        </p:nvCxnSpPr>
        <p:spPr>
          <a:xfrm>
            <a:off x="7262591" y="2664829"/>
            <a:ext cx="1423167" cy="0"/>
          </a:xfrm>
          <a:prstGeom prst="straightConnector1">
            <a:avLst/>
          </a:prstGeom>
          <a:ln w="19050"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68ED8911-3646-F149-8031-769B1FB86916}"/>
              </a:ext>
            </a:extLst>
          </p:cNvPr>
          <p:cNvSpPr txBox="1"/>
          <p:nvPr/>
        </p:nvSpPr>
        <p:spPr>
          <a:xfrm>
            <a:off x="4829697" y="2475159"/>
            <a:ext cx="18775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>
                <a:solidFill>
                  <a:schemeClr val="bg1"/>
                </a:solidFill>
              </a:rPr>
              <a:t>Repurposer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3259F99-E790-1A47-99C1-ED91E1649BEF}"/>
              </a:ext>
            </a:extLst>
          </p:cNvPr>
          <p:cNvSpPr txBox="1"/>
          <p:nvPr/>
        </p:nvSpPr>
        <p:spPr>
          <a:xfrm>
            <a:off x="1577235" y="4562891"/>
            <a:ext cx="3677673" cy="14927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/>
              <a:t>Two kinds of </a:t>
            </a:r>
            <a:r>
              <a:rPr lang="en-US" sz="2600" dirty="0" err="1"/>
              <a:t>repurposers</a:t>
            </a:r>
            <a:r>
              <a:rPr lang="en-US" sz="2600" dirty="0"/>
              <a:t>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600" dirty="0"/>
              <a:t>Meta-model based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600" dirty="0"/>
              <a:t>Fine-tuning based</a:t>
            </a:r>
          </a:p>
        </p:txBody>
      </p:sp>
    </p:spTree>
    <p:extLst>
      <p:ext uri="{BB962C8B-B14F-4D97-AF65-F5344CB8AC3E}">
        <p14:creationId xmlns:p14="http://schemas.microsoft.com/office/powerpoint/2010/main" val="14276374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39843"/>
            <a:ext cx="10515600" cy="884919"/>
          </a:xfrm>
        </p:spPr>
        <p:txBody>
          <a:bodyPr>
            <a:noAutofit/>
          </a:bodyPr>
          <a:lstStyle/>
          <a:p>
            <a:r>
              <a:rPr lang="en-US" sz="3200" b="1" dirty="0"/>
              <a:t>Meta-model based repurposing</a:t>
            </a:r>
            <a:endParaRPr lang="en-US" sz="3733" b="1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E5769-071A-4802-A81A-7DE9AD3F6647}" type="slidenum">
              <a:rPr lang="en-US" smtClean="0"/>
              <a:t>18</a:t>
            </a:fld>
            <a:endParaRPr lang="en-US"/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80803B13-648D-6845-B18A-60127E14C71B}"/>
              </a:ext>
            </a:extLst>
          </p:cNvPr>
          <p:cNvSpPr txBox="1">
            <a:spLocks/>
          </p:cNvSpPr>
          <p:nvPr/>
        </p:nvSpPr>
        <p:spPr>
          <a:xfrm>
            <a:off x="469962" y="1133063"/>
            <a:ext cx="3319321" cy="8981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3200" b="1" dirty="0">
                <a:ea typeface="Courier New" charset="0"/>
                <a:cs typeface="Courier New" charset="0"/>
              </a:rPr>
              <a:t>Given:</a:t>
            </a:r>
            <a:br>
              <a:rPr lang="el-GR" sz="3200" dirty="0">
                <a:ea typeface="Courier New" charset="0"/>
                <a:cs typeface="Courier New" charset="0"/>
              </a:rPr>
            </a:br>
            <a:r>
              <a:rPr lang="en-US" sz="3200" dirty="0">
                <a:ea typeface="Courier New" charset="0"/>
                <a:cs typeface="Courier New" charset="0"/>
              </a:rPr>
              <a:t>(</a:t>
            </a:r>
            <a:r>
              <a:rPr lang="en-US" sz="3200" b="1" dirty="0">
                <a:solidFill>
                  <a:schemeClr val="accent1">
                    <a:lumMod val="50000"/>
                  </a:schemeClr>
                </a:solidFill>
                <a:ea typeface="Courier New" charset="0"/>
                <a:cs typeface="Courier New" charset="0"/>
              </a:rPr>
              <a:t>source</a:t>
            </a:r>
            <a:r>
              <a:rPr lang="en-US" sz="3200" dirty="0">
                <a:ea typeface="Courier New" charset="0"/>
                <a:cs typeface="Courier New" charset="0"/>
              </a:rPr>
              <a:t> </a:t>
            </a:r>
            <a:r>
              <a:rPr lang="en-US" sz="3200" b="1" dirty="0">
                <a:solidFill>
                  <a:schemeClr val="accent1">
                    <a:lumMod val="50000"/>
                  </a:schemeClr>
                </a:solidFill>
                <a:ea typeface="Courier New" charset="0"/>
                <a:cs typeface="Courier New" charset="0"/>
              </a:rPr>
              <a:t>task</a:t>
            </a:r>
            <a:r>
              <a:rPr lang="en-US" sz="3200" dirty="0">
                <a:ea typeface="Courier New" charset="0"/>
                <a:cs typeface="Courier New" charset="0"/>
              </a:rPr>
              <a:t>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endParaRPr lang="en-US" sz="18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6D5C9041-436A-DD48-BBFC-421B4738B671}"/>
                  </a:ext>
                </a:extLst>
              </p:cNvPr>
              <p:cNvSpPr/>
              <p:nvPr/>
            </p:nvSpPr>
            <p:spPr>
              <a:xfrm>
                <a:off x="769507" y="6032204"/>
                <a:ext cx="765837" cy="589109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US" sz="2400" b="1" i="1" dirty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dirty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𝑰𝑵</m:t>
                          </m:r>
                        </m:e>
                        <m:sub>
                          <m:r>
                            <a:rPr lang="en-US" sz="2400" b="1" i="1" dirty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𝑺𝒐𝒖𝒓𝒄𝒆</m:t>
                          </m:r>
                        </m:sub>
                      </m:sSub>
                      <m:r>
                        <a:rPr lang="en-US" sz="2400" b="1" i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400" b="1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6D5C9041-436A-DD48-BBFC-421B4738B6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507" y="6032204"/>
                <a:ext cx="765837" cy="589109"/>
              </a:xfrm>
              <a:prstGeom prst="ellipse">
                <a:avLst/>
              </a:prstGeom>
              <a:blipFill>
                <a:blip r:embed="rId3"/>
                <a:stretch>
                  <a:fillRect l="-59016" r="-50820" b="-425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Oval 50">
            <a:extLst>
              <a:ext uri="{FF2B5EF4-FFF2-40B4-BE49-F238E27FC236}">
                <a16:creationId xmlns:a16="http://schemas.microsoft.com/office/drawing/2014/main" id="{2F1CC3D2-CEF4-5946-8270-3556A0CD7C12}"/>
              </a:ext>
            </a:extLst>
          </p:cNvPr>
          <p:cNvSpPr/>
          <p:nvPr/>
        </p:nvSpPr>
        <p:spPr>
          <a:xfrm>
            <a:off x="1535344" y="2621843"/>
            <a:ext cx="875243" cy="58910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D8AED2C1-2480-AF42-AEAF-AC8C42A1FFB5}"/>
                  </a:ext>
                </a:extLst>
              </p:cNvPr>
              <p:cNvSpPr/>
              <p:nvPr/>
            </p:nvSpPr>
            <p:spPr>
              <a:xfrm>
                <a:off x="788015" y="2621843"/>
                <a:ext cx="765837" cy="589109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US" sz="2400" b="1" i="1" dirty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dirty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𝑶𝑼𝑻</m:t>
                          </m:r>
                        </m:e>
                        <m:sub>
                          <m:r>
                            <a:rPr lang="en-US" sz="2400" b="1" i="1" dirty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charset="0"/>
                            </a:rPr>
                            <m:t>𝑺</m:t>
                          </m:r>
                          <m:r>
                            <a:rPr lang="en-US" sz="2400" b="1" i="1" dirty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𝒐𝒖𝒓𝒄𝒆</m:t>
                          </m:r>
                        </m:sub>
                      </m:sSub>
                      <m:r>
                        <a:rPr lang="en-US" sz="2400" b="1" i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400" b="1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D8AED2C1-2480-AF42-AEAF-AC8C42A1FF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015" y="2621843"/>
                <a:ext cx="765837" cy="589109"/>
              </a:xfrm>
              <a:prstGeom prst="ellipse">
                <a:avLst/>
              </a:prstGeom>
              <a:blipFill>
                <a:blip r:embed="rId4"/>
                <a:stretch>
                  <a:fillRect l="-77049" r="-68852" b="-208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EC85B5DC-C22C-C04D-95EF-5F0BA81E4D41}"/>
              </a:ext>
            </a:extLst>
          </p:cNvPr>
          <p:cNvSpPr txBox="1"/>
          <p:nvPr/>
        </p:nvSpPr>
        <p:spPr>
          <a:xfrm>
            <a:off x="2343566" y="4369446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/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EF38A1E9-22BE-FA48-B026-878F75F321C8}"/>
              </a:ext>
            </a:extLst>
          </p:cNvPr>
          <p:cNvCxnSpPr>
            <a:cxnSpLocks/>
            <a:stCxn id="4" idx="0"/>
            <a:endCxn id="41" idx="4"/>
          </p:cNvCxnSpPr>
          <p:nvPr/>
        </p:nvCxnSpPr>
        <p:spPr>
          <a:xfrm flipH="1" flipV="1">
            <a:off x="2246509" y="5444873"/>
            <a:ext cx="4828" cy="64351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752343CB-9387-CE43-995D-E1774BDD7730}"/>
              </a:ext>
            </a:extLst>
          </p:cNvPr>
          <p:cNvSpPr/>
          <p:nvPr/>
        </p:nvSpPr>
        <p:spPr>
          <a:xfrm>
            <a:off x="2020147" y="6088383"/>
            <a:ext cx="462379" cy="46237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B7A412CC-8851-3C49-B9D8-BB12F7666A6A}"/>
              </a:ext>
            </a:extLst>
          </p:cNvPr>
          <p:cNvSpPr/>
          <p:nvPr/>
        </p:nvSpPr>
        <p:spPr>
          <a:xfrm>
            <a:off x="2015319" y="4982493"/>
            <a:ext cx="462379" cy="462379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C825D21-2CB5-B940-A03D-5E5737BCA33F}"/>
              </a:ext>
            </a:extLst>
          </p:cNvPr>
          <p:cNvCxnSpPr>
            <a:cxnSpLocks/>
            <a:stCxn id="43" idx="0"/>
            <a:endCxn id="44" idx="4"/>
          </p:cNvCxnSpPr>
          <p:nvPr/>
        </p:nvCxnSpPr>
        <p:spPr>
          <a:xfrm flipH="1" flipV="1">
            <a:off x="2232310" y="3224843"/>
            <a:ext cx="4828" cy="64351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4EC04EEF-EEF8-294A-A027-3768B6603DB5}"/>
              </a:ext>
            </a:extLst>
          </p:cNvPr>
          <p:cNvSpPr/>
          <p:nvPr/>
        </p:nvSpPr>
        <p:spPr>
          <a:xfrm>
            <a:off x="2005948" y="3868353"/>
            <a:ext cx="462379" cy="462379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B0029B9C-1415-FE4D-B9DB-08EACEA8EDA9}"/>
              </a:ext>
            </a:extLst>
          </p:cNvPr>
          <p:cNvSpPr/>
          <p:nvPr/>
        </p:nvSpPr>
        <p:spPr>
          <a:xfrm>
            <a:off x="2001120" y="2762464"/>
            <a:ext cx="462379" cy="46237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7D165816-3A6B-544E-AEEE-4EE1FCFD360F}"/>
              </a:ext>
            </a:extLst>
          </p:cNvPr>
          <p:cNvCxnSpPr>
            <a:cxnSpLocks/>
            <a:stCxn id="41" idx="0"/>
            <a:endCxn id="43" idx="4"/>
          </p:cNvCxnSpPr>
          <p:nvPr/>
        </p:nvCxnSpPr>
        <p:spPr>
          <a:xfrm flipH="1" flipV="1">
            <a:off x="2237137" y="4330733"/>
            <a:ext cx="9371" cy="65176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Oval 57">
            <a:extLst>
              <a:ext uri="{FF2B5EF4-FFF2-40B4-BE49-F238E27FC236}">
                <a16:creationId xmlns:a16="http://schemas.microsoft.com/office/drawing/2014/main" id="{E5D71785-31E5-A84F-B506-CF0718CC8705}"/>
              </a:ext>
            </a:extLst>
          </p:cNvPr>
          <p:cNvSpPr/>
          <p:nvPr/>
        </p:nvSpPr>
        <p:spPr>
          <a:xfrm>
            <a:off x="1201563" y="3245098"/>
            <a:ext cx="765837" cy="58910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B2162247-9030-6048-8F41-63CE8A8EE84E}"/>
                  </a:ext>
                </a:extLst>
              </p:cNvPr>
              <p:cNvSpPr/>
              <p:nvPr/>
            </p:nvSpPr>
            <p:spPr>
              <a:xfrm>
                <a:off x="1647768" y="4378243"/>
                <a:ext cx="765837" cy="589109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𝑾</m:t>
                      </m:r>
                    </m:oMath>
                  </m:oMathPara>
                </a14:m>
                <a:endParaRPr lang="en-US" sz="2400" b="1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B2162247-9030-6048-8F41-63CE8A8EE8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7768" y="4378243"/>
                <a:ext cx="765837" cy="589109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5E0D7DE7-DB90-E944-8961-692AC38B6FD1}"/>
                  </a:ext>
                </a:extLst>
              </p:cNvPr>
              <p:cNvSpPr/>
              <p:nvPr/>
            </p:nvSpPr>
            <p:spPr>
              <a:xfrm>
                <a:off x="1647768" y="3302670"/>
                <a:ext cx="765837" cy="589109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𝑾</m:t>
                      </m:r>
                    </m:oMath>
                  </m:oMathPara>
                </a14:m>
                <a:endParaRPr lang="en-US" sz="2400" b="1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5E0D7DE7-DB90-E944-8961-692AC38B6F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7768" y="3302670"/>
                <a:ext cx="765837" cy="589109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99B3B256-8DF1-614D-99C3-9A14B5587746}"/>
                  </a:ext>
                </a:extLst>
              </p:cNvPr>
              <p:cNvSpPr/>
              <p:nvPr/>
            </p:nvSpPr>
            <p:spPr>
              <a:xfrm>
                <a:off x="1647768" y="5468958"/>
                <a:ext cx="765837" cy="589109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𝑾</m:t>
                      </m:r>
                    </m:oMath>
                  </m:oMathPara>
                </a14:m>
                <a:endParaRPr lang="en-US" sz="2400" b="1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99B3B256-8DF1-614D-99C3-9A14B558774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7768" y="5468958"/>
                <a:ext cx="765837" cy="589109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31206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repeatCount="5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7" presetClass="entr" presetSubtype="10" repeatCount="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7" presetClass="entr" presetSubtype="10" repeatCount="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39843"/>
            <a:ext cx="10515600" cy="884919"/>
          </a:xfrm>
        </p:spPr>
        <p:txBody>
          <a:bodyPr>
            <a:noAutofit/>
          </a:bodyPr>
          <a:lstStyle/>
          <a:p>
            <a:r>
              <a:rPr lang="en-US" sz="3200" b="1" dirty="0"/>
              <a:t>Meta-model based repurposing</a:t>
            </a:r>
            <a:endParaRPr lang="en-US" sz="3733" b="1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E5769-071A-4802-A81A-7DE9AD3F6647}" type="slidenum">
              <a:rPr lang="en-US" smtClean="0"/>
              <a:t>19</a:t>
            </a:fld>
            <a:endParaRPr lang="en-US"/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80803B13-648D-6845-B18A-60127E14C71B}"/>
              </a:ext>
            </a:extLst>
          </p:cNvPr>
          <p:cNvSpPr txBox="1">
            <a:spLocks/>
          </p:cNvSpPr>
          <p:nvPr/>
        </p:nvSpPr>
        <p:spPr>
          <a:xfrm>
            <a:off x="469962" y="1133063"/>
            <a:ext cx="3319321" cy="8981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3200" b="1" dirty="0">
                <a:ea typeface="Courier New" charset="0"/>
                <a:cs typeface="Courier New" charset="0"/>
              </a:rPr>
              <a:t>Given:</a:t>
            </a:r>
            <a:br>
              <a:rPr lang="el-GR" sz="3200" dirty="0">
                <a:ea typeface="Courier New" charset="0"/>
                <a:cs typeface="Courier New" charset="0"/>
              </a:rPr>
            </a:br>
            <a:r>
              <a:rPr lang="en-US" sz="3200" dirty="0">
                <a:ea typeface="Courier New" charset="0"/>
                <a:cs typeface="Courier New" charset="0"/>
              </a:rPr>
              <a:t>(</a:t>
            </a:r>
            <a:r>
              <a:rPr lang="en-US" sz="3200" b="1" dirty="0">
                <a:solidFill>
                  <a:schemeClr val="accent1">
                    <a:lumMod val="50000"/>
                  </a:schemeClr>
                </a:solidFill>
                <a:ea typeface="Courier New" charset="0"/>
                <a:cs typeface="Courier New" charset="0"/>
              </a:rPr>
              <a:t>source</a:t>
            </a:r>
            <a:r>
              <a:rPr lang="en-US" sz="3200" dirty="0">
                <a:ea typeface="Courier New" charset="0"/>
                <a:cs typeface="Courier New" charset="0"/>
              </a:rPr>
              <a:t> </a:t>
            </a:r>
            <a:r>
              <a:rPr lang="en-US" sz="3200" b="1" dirty="0">
                <a:solidFill>
                  <a:schemeClr val="accent1">
                    <a:lumMod val="50000"/>
                  </a:schemeClr>
                </a:solidFill>
                <a:ea typeface="Courier New" charset="0"/>
                <a:cs typeface="Courier New" charset="0"/>
              </a:rPr>
              <a:t>task</a:t>
            </a:r>
            <a:r>
              <a:rPr lang="en-US" sz="3200" dirty="0">
                <a:ea typeface="Courier New" charset="0"/>
                <a:cs typeface="Courier New" charset="0"/>
              </a:rPr>
              <a:t>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endParaRPr lang="en-US" sz="3200" b="1" dirty="0"/>
          </a:p>
        </p:txBody>
      </p:sp>
      <p:sp>
        <p:nvSpPr>
          <p:cNvPr id="67" name="Content Placeholder 2">
            <a:extLst>
              <a:ext uri="{FF2B5EF4-FFF2-40B4-BE49-F238E27FC236}">
                <a16:creationId xmlns:a16="http://schemas.microsoft.com/office/drawing/2014/main" id="{014AB0ED-CDD9-6846-B365-1675510AC225}"/>
              </a:ext>
            </a:extLst>
          </p:cNvPr>
          <p:cNvSpPr txBox="1">
            <a:spLocks/>
          </p:cNvSpPr>
          <p:nvPr/>
        </p:nvSpPr>
        <p:spPr>
          <a:xfrm>
            <a:off x="4630116" y="1133063"/>
            <a:ext cx="2575171" cy="8981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3200" b="1" dirty="0">
                <a:ea typeface="Courier New" charset="0"/>
                <a:cs typeface="Courier New" charset="0"/>
              </a:rPr>
              <a:t>Step 1:</a:t>
            </a:r>
            <a:br>
              <a:rPr lang="el-GR" sz="3200" dirty="0">
                <a:ea typeface="Courier New" charset="0"/>
                <a:cs typeface="Courier New" charset="0"/>
              </a:rPr>
            </a:br>
            <a:r>
              <a:rPr lang="en-US" sz="3200" dirty="0">
                <a:ea typeface="Courier New" charset="0"/>
                <a:cs typeface="Courier New" charset="0"/>
              </a:rPr>
              <a:t>(</a:t>
            </a:r>
            <a:r>
              <a:rPr lang="en-US" sz="3200" b="1" dirty="0">
                <a:solidFill>
                  <a:srgbClr val="C16E00"/>
                </a:solidFill>
                <a:ea typeface="Courier New" charset="0"/>
                <a:cs typeface="Courier New" charset="0"/>
              </a:rPr>
              <a:t>target</a:t>
            </a:r>
            <a:r>
              <a:rPr lang="en-US" sz="3200" dirty="0">
                <a:ea typeface="Courier New" charset="0"/>
                <a:cs typeface="Courier New" charset="0"/>
              </a:rPr>
              <a:t> </a:t>
            </a:r>
            <a:r>
              <a:rPr lang="en-US" sz="3200" b="1" dirty="0">
                <a:solidFill>
                  <a:srgbClr val="C16E00"/>
                </a:solidFill>
                <a:ea typeface="Courier New" charset="0"/>
                <a:cs typeface="Courier New" charset="0"/>
              </a:rPr>
              <a:t>task</a:t>
            </a:r>
            <a:r>
              <a:rPr lang="en-US" sz="3200" dirty="0">
                <a:ea typeface="Courier New" charset="0"/>
                <a:cs typeface="Courier New" charset="0"/>
              </a:rPr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6D5C9041-436A-DD48-BBFC-421B4738B671}"/>
                  </a:ext>
                </a:extLst>
              </p:cNvPr>
              <p:cNvSpPr/>
              <p:nvPr/>
            </p:nvSpPr>
            <p:spPr>
              <a:xfrm>
                <a:off x="769507" y="6032204"/>
                <a:ext cx="765837" cy="589109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US" sz="2400" b="1" i="1" dirty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dirty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𝑰𝑵</m:t>
                          </m:r>
                        </m:e>
                        <m:sub>
                          <m:r>
                            <a:rPr lang="en-US" sz="2400" b="1" i="1" dirty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𝑺𝒐𝒖𝒓𝒄𝒆</m:t>
                          </m:r>
                        </m:sub>
                      </m:sSub>
                      <m:r>
                        <a:rPr lang="en-US" sz="2400" b="1" i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400" b="1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6D5C9041-436A-DD48-BBFC-421B4738B6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507" y="6032204"/>
                <a:ext cx="765837" cy="589109"/>
              </a:xfrm>
              <a:prstGeom prst="ellipse">
                <a:avLst/>
              </a:prstGeom>
              <a:blipFill>
                <a:blip r:embed="rId3"/>
                <a:stretch>
                  <a:fillRect l="-59016" r="-50820" b="-425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Oval 50">
            <a:extLst>
              <a:ext uri="{FF2B5EF4-FFF2-40B4-BE49-F238E27FC236}">
                <a16:creationId xmlns:a16="http://schemas.microsoft.com/office/drawing/2014/main" id="{2F1CC3D2-CEF4-5946-8270-3556A0CD7C12}"/>
              </a:ext>
            </a:extLst>
          </p:cNvPr>
          <p:cNvSpPr/>
          <p:nvPr/>
        </p:nvSpPr>
        <p:spPr>
          <a:xfrm>
            <a:off x="1535344" y="2621843"/>
            <a:ext cx="875243" cy="58910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D8AED2C1-2480-AF42-AEAF-AC8C42A1FFB5}"/>
                  </a:ext>
                </a:extLst>
              </p:cNvPr>
              <p:cNvSpPr/>
              <p:nvPr/>
            </p:nvSpPr>
            <p:spPr>
              <a:xfrm>
                <a:off x="788015" y="2621843"/>
                <a:ext cx="765837" cy="589109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US" sz="2400" b="1" i="1" dirty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dirty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𝑶𝑼𝑻</m:t>
                          </m:r>
                        </m:e>
                        <m:sub>
                          <m:r>
                            <a:rPr lang="en-US" sz="2400" b="1" i="1" dirty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charset="0"/>
                            </a:rPr>
                            <m:t>𝑺</m:t>
                          </m:r>
                          <m:r>
                            <a:rPr lang="en-US" sz="2400" b="1" i="1" dirty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𝒐𝒖𝒓𝒄𝒆</m:t>
                          </m:r>
                        </m:sub>
                      </m:sSub>
                      <m:r>
                        <a:rPr lang="en-US" sz="2400" b="1" i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400" b="1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D8AED2C1-2480-AF42-AEAF-AC8C42A1FF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015" y="2621843"/>
                <a:ext cx="765837" cy="589109"/>
              </a:xfrm>
              <a:prstGeom prst="ellipse">
                <a:avLst/>
              </a:prstGeom>
              <a:blipFill>
                <a:blip r:embed="rId4"/>
                <a:stretch>
                  <a:fillRect l="-77049" r="-68852" b="-208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EC85B5DC-C22C-C04D-95EF-5F0BA81E4D41}"/>
              </a:ext>
            </a:extLst>
          </p:cNvPr>
          <p:cNvSpPr txBox="1"/>
          <p:nvPr/>
        </p:nvSpPr>
        <p:spPr>
          <a:xfrm>
            <a:off x="2343566" y="4369446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/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EF38A1E9-22BE-FA48-B026-878F75F321C8}"/>
              </a:ext>
            </a:extLst>
          </p:cNvPr>
          <p:cNvCxnSpPr>
            <a:cxnSpLocks/>
            <a:stCxn id="4" idx="0"/>
            <a:endCxn id="41" idx="4"/>
          </p:cNvCxnSpPr>
          <p:nvPr/>
        </p:nvCxnSpPr>
        <p:spPr>
          <a:xfrm flipH="1" flipV="1">
            <a:off x="2246509" y="5444873"/>
            <a:ext cx="4828" cy="64351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752343CB-9387-CE43-995D-E1774BDD7730}"/>
              </a:ext>
            </a:extLst>
          </p:cNvPr>
          <p:cNvSpPr/>
          <p:nvPr/>
        </p:nvSpPr>
        <p:spPr>
          <a:xfrm>
            <a:off x="2020147" y="6088383"/>
            <a:ext cx="462379" cy="46237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B7A412CC-8851-3C49-B9D8-BB12F7666A6A}"/>
              </a:ext>
            </a:extLst>
          </p:cNvPr>
          <p:cNvSpPr/>
          <p:nvPr/>
        </p:nvSpPr>
        <p:spPr>
          <a:xfrm>
            <a:off x="2015319" y="4982493"/>
            <a:ext cx="462379" cy="462379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C825D21-2CB5-B940-A03D-5E5737BCA33F}"/>
              </a:ext>
            </a:extLst>
          </p:cNvPr>
          <p:cNvCxnSpPr>
            <a:cxnSpLocks/>
            <a:stCxn id="43" idx="0"/>
            <a:endCxn id="44" idx="4"/>
          </p:cNvCxnSpPr>
          <p:nvPr/>
        </p:nvCxnSpPr>
        <p:spPr>
          <a:xfrm flipH="1" flipV="1">
            <a:off x="2232310" y="3224843"/>
            <a:ext cx="4828" cy="64351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4EC04EEF-EEF8-294A-A027-3768B6603DB5}"/>
              </a:ext>
            </a:extLst>
          </p:cNvPr>
          <p:cNvSpPr/>
          <p:nvPr/>
        </p:nvSpPr>
        <p:spPr>
          <a:xfrm>
            <a:off x="2005948" y="3868353"/>
            <a:ext cx="462379" cy="462379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B0029B9C-1415-FE4D-B9DB-08EACEA8EDA9}"/>
              </a:ext>
            </a:extLst>
          </p:cNvPr>
          <p:cNvSpPr/>
          <p:nvPr/>
        </p:nvSpPr>
        <p:spPr>
          <a:xfrm>
            <a:off x="2001120" y="2762464"/>
            <a:ext cx="462379" cy="46237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7D165816-3A6B-544E-AEEE-4EE1FCFD360F}"/>
              </a:ext>
            </a:extLst>
          </p:cNvPr>
          <p:cNvCxnSpPr>
            <a:cxnSpLocks/>
            <a:stCxn id="41" idx="0"/>
            <a:endCxn id="43" idx="4"/>
          </p:cNvCxnSpPr>
          <p:nvPr/>
        </p:nvCxnSpPr>
        <p:spPr>
          <a:xfrm flipH="1" flipV="1">
            <a:off x="2237137" y="4330733"/>
            <a:ext cx="9371" cy="65176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Oval 57">
            <a:extLst>
              <a:ext uri="{FF2B5EF4-FFF2-40B4-BE49-F238E27FC236}">
                <a16:creationId xmlns:a16="http://schemas.microsoft.com/office/drawing/2014/main" id="{E5D71785-31E5-A84F-B506-CF0718CC8705}"/>
              </a:ext>
            </a:extLst>
          </p:cNvPr>
          <p:cNvSpPr/>
          <p:nvPr/>
        </p:nvSpPr>
        <p:spPr>
          <a:xfrm>
            <a:off x="1201563" y="3245098"/>
            <a:ext cx="765837" cy="58910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7ED3CAA-A74F-794D-AC2B-0A81E9683707}"/>
              </a:ext>
            </a:extLst>
          </p:cNvPr>
          <p:cNvGrpSpPr/>
          <p:nvPr/>
        </p:nvGrpSpPr>
        <p:grpSpPr>
          <a:xfrm>
            <a:off x="1647768" y="3302670"/>
            <a:ext cx="765837" cy="2755397"/>
            <a:chOff x="1235826" y="2477002"/>
            <a:chExt cx="574378" cy="206654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Oval 62">
                  <a:extLst>
                    <a:ext uri="{FF2B5EF4-FFF2-40B4-BE49-F238E27FC236}">
                      <a16:creationId xmlns:a16="http://schemas.microsoft.com/office/drawing/2014/main" id="{B2162247-9030-6048-8F41-63CE8A8EE84E}"/>
                    </a:ext>
                  </a:extLst>
                </p:cNvPr>
                <p:cNvSpPr/>
                <p:nvPr/>
              </p:nvSpPr>
              <p:spPr>
                <a:xfrm>
                  <a:off x="1235826" y="3283682"/>
                  <a:ext cx="574378" cy="441832"/>
                </a:xfrm>
                <a:prstGeom prst="ellipse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1" i="1" dirty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oMath>
                    </m:oMathPara>
                  </a14:m>
                  <a:endParaRPr lang="en-US" sz="2400" b="1" dirty="0">
                    <a:solidFill>
                      <a:schemeClr val="accent1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63" name="Oval 62">
                  <a:extLst>
                    <a:ext uri="{FF2B5EF4-FFF2-40B4-BE49-F238E27FC236}">
                      <a16:creationId xmlns:a16="http://schemas.microsoft.com/office/drawing/2014/main" id="{B2162247-9030-6048-8F41-63CE8A8EE84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5826" y="3283682"/>
                  <a:ext cx="574378" cy="441832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Oval 65">
                  <a:extLst>
                    <a:ext uri="{FF2B5EF4-FFF2-40B4-BE49-F238E27FC236}">
                      <a16:creationId xmlns:a16="http://schemas.microsoft.com/office/drawing/2014/main" id="{5E0D7DE7-DB90-E944-8961-692AC38B6FD1}"/>
                    </a:ext>
                  </a:extLst>
                </p:cNvPr>
                <p:cNvSpPr/>
                <p:nvPr/>
              </p:nvSpPr>
              <p:spPr>
                <a:xfrm>
                  <a:off x="1235826" y="2477002"/>
                  <a:ext cx="574378" cy="441832"/>
                </a:xfrm>
                <a:prstGeom prst="ellipse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1" i="1" dirty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oMath>
                    </m:oMathPara>
                  </a14:m>
                  <a:endParaRPr lang="en-US" sz="2400" b="1" dirty="0">
                    <a:solidFill>
                      <a:schemeClr val="accent1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66" name="Oval 65">
                  <a:extLst>
                    <a:ext uri="{FF2B5EF4-FFF2-40B4-BE49-F238E27FC236}">
                      <a16:creationId xmlns:a16="http://schemas.microsoft.com/office/drawing/2014/main" id="{5E0D7DE7-DB90-E944-8961-692AC38B6FD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5826" y="2477002"/>
                  <a:ext cx="574378" cy="441832"/>
                </a:xfrm>
                <a:prstGeom prst="ellipse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Oval 69">
                  <a:extLst>
                    <a:ext uri="{FF2B5EF4-FFF2-40B4-BE49-F238E27FC236}">
                      <a16:creationId xmlns:a16="http://schemas.microsoft.com/office/drawing/2014/main" id="{99B3B256-8DF1-614D-99C3-9A14B5587746}"/>
                    </a:ext>
                  </a:extLst>
                </p:cNvPr>
                <p:cNvSpPr/>
                <p:nvPr/>
              </p:nvSpPr>
              <p:spPr>
                <a:xfrm>
                  <a:off x="1235826" y="4101718"/>
                  <a:ext cx="574378" cy="441832"/>
                </a:xfrm>
                <a:prstGeom prst="ellipse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1" i="1" dirty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oMath>
                    </m:oMathPara>
                  </a14:m>
                  <a:endParaRPr lang="en-US" sz="2400" b="1" dirty="0">
                    <a:solidFill>
                      <a:schemeClr val="accent1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70" name="Oval 69">
                  <a:extLst>
                    <a:ext uri="{FF2B5EF4-FFF2-40B4-BE49-F238E27FC236}">
                      <a16:creationId xmlns:a16="http://schemas.microsoft.com/office/drawing/2014/main" id="{99B3B256-8DF1-614D-99C3-9A14B558774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5826" y="4101718"/>
                  <a:ext cx="574378" cy="441832"/>
                </a:xfrm>
                <a:prstGeom prst="ellipse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CCF2BA33-CD42-1142-90C8-A3C0328369FC}"/>
                  </a:ext>
                </a:extLst>
              </p:cNvPr>
              <p:cNvSpPr/>
              <p:nvPr/>
            </p:nvSpPr>
            <p:spPr>
              <a:xfrm>
                <a:off x="4977476" y="6032204"/>
                <a:ext cx="765837" cy="589109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dirty="0">
                          <a:solidFill>
                            <a:srgbClr val="C16E00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US" sz="2400" b="1" i="1" dirty="0">
                              <a:solidFill>
                                <a:srgbClr val="C16E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dirty="0">
                              <a:solidFill>
                                <a:srgbClr val="C16E00"/>
                              </a:solidFill>
                              <a:latin typeface="Cambria Math" panose="02040503050406030204" pitchFamily="18" charset="0"/>
                            </a:rPr>
                            <m:t>𝑰𝑵</m:t>
                          </m:r>
                        </m:e>
                        <m:sub>
                          <m:r>
                            <a:rPr lang="en-US" sz="2400" b="1" i="1" dirty="0">
                              <a:solidFill>
                                <a:srgbClr val="C16E00"/>
                              </a:solidFill>
                              <a:latin typeface="Cambria Math" panose="02040503050406030204" pitchFamily="18" charset="0"/>
                            </a:rPr>
                            <m:t>𝑻𝒂𝒓𝒈𝒆𝒕</m:t>
                          </m:r>
                        </m:sub>
                      </m:sSub>
                      <m:r>
                        <a:rPr lang="en-US" sz="2400" b="1" i="1" dirty="0">
                          <a:solidFill>
                            <a:srgbClr val="C16E0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400" b="1" dirty="0">
                  <a:solidFill>
                    <a:srgbClr val="C16E00"/>
                  </a:solidFill>
                </a:endParaRPr>
              </a:p>
            </p:txBody>
          </p:sp>
        </mc:Choice>
        <mc:Fallback xmlns=""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CCF2BA33-CD42-1142-90C8-A3C0328369F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7476" y="6032204"/>
                <a:ext cx="765837" cy="589109"/>
              </a:xfrm>
              <a:prstGeom prst="ellipse">
                <a:avLst/>
              </a:prstGeom>
              <a:blipFill>
                <a:blip r:embed="rId7"/>
                <a:stretch>
                  <a:fillRect l="-60656" r="-50820" b="-212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Oval 71">
            <a:extLst>
              <a:ext uri="{FF2B5EF4-FFF2-40B4-BE49-F238E27FC236}">
                <a16:creationId xmlns:a16="http://schemas.microsoft.com/office/drawing/2014/main" id="{5F013F0A-9C10-0A48-9A42-557AFDEA41C5}"/>
              </a:ext>
            </a:extLst>
          </p:cNvPr>
          <p:cNvSpPr/>
          <p:nvPr/>
        </p:nvSpPr>
        <p:spPr>
          <a:xfrm>
            <a:off x="5743313" y="2621843"/>
            <a:ext cx="875243" cy="58910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AFCEB0DF-8E59-0C41-B8BC-6E2E8662328C}"/>
                  </a:ext>
                </a:extLst>
              </p:cNvPr>
              <p:cNvSpPr/>
              <p:nvPr/>
            </p:nvSpPr>
            <p:spPr>
              <a:xfrm>
                <a:off x="4879252" y="2634022"/>
                <a:ext cx="765837" cy="589109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dirty="0">
                          <a:solidFill>
                            <a:srgbClr val="C16E00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US" sz="2400" b="1" i="1" dirty="0">
                              <a:solidFill>
                                <a:srgbClr val="C16E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dirty="0">
                              <a:solidFill>
                                <a:srgbClr val="C16E00"/>
                              </a:solidFill>
                              <a:latin typeface="Cambria Math" panose="02040503050406030204" pitchFamily="18" charset="0"/>
                            </a:rPr>
                            <m:t>𝑶𝑼𝑻</m:t>
                          </m:r>
                        </m:e>
                        <m:sub>
                          <m:r>
                            <a:rPr lang="en-US" sz="2400" b="1" i="1" dirty="0">
                              <a:solidFill>
                                <a:srgbClr val="C16E00"/>
                              </a:solidFill>
                              <a:latin typeface="Cambria Math" panose="02040503050406030204" pitchFamily="18" charset="0"/>
                            </a:rPr>
                            <m:t>𝑻𝒂𝒓𝒈𝒆𝒕</m:t>
                          </m:r>
                        </m:sub>
                      </m:sSub>
                      <m:r>
                        <a:rPr lang="en-US" sz="2400" b="1" i="1" dirty="0">
                          <a:solidFill>
                            <a:srgbClr val="C16E0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400" b="1" dirty="0">
                  <a:solidFill>
                    <a:srgbClr val="C16E00"/>
                  </a:solidFill>
                </a:endParaRPr>
              </a:p>
            </p:txBody>
          </p:sp>
        </mc:Choice>
        <mc:Fallback xmlns=""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AFCEB0DF-8E59-0C41-B8BC-6E2E866232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9252" y="2634022"/>
                <a:ext cx="765837" cy="589109"/>
              </a:xfrm>
              <a:prstGeom prst="ellipse">
                <a:avLst/>
              </a:prstGeom>
              <a:blipFill>
                <a:blip r:embed="rId8"/>
                <a:stretch>
                  <a:fillRect l="-80000" r="-70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TextBox 74">
            <a:extLst>
              <a:ext uri="{FF2B5EF4-FFF2-40B4-BE49-F238E27FC236}">
                <a16:creationId xmlns:a16="http://schemas.microsoft.com/office/drawing/2014/main" id="{E4C9000E-93D3-B647-95A1-1D6F659F1828}"/>
              </a:ext>
            </a:extLst>
          </p:cNvPr>
          <p:cNvSpPr txBox="1"/>
          <p:nvPr/>
        </p:nvSpPr>
        <p:spPr>
          <a:xfrm>
            <a:off x="6551535" y="4369446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/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48A9D0AA-F029-7E47-9C42-471218F33643}"/>
              </a:ext>
            </a:extLst>
          </p:cNvPr>
          <p:cNvCxnSpPr>
            <a:cxnSpLocks/>
            <a:stCxn id="77" idx="0"/>
            <a:endCxn id="78" idx="4"/>
          </p:cNvCxnSpPr>
          <p:nvPr/>
        </p:nvCxnSpPr>
        <p:spPr>
          <a:xfrm flipH="1" flipV="1">
            <a:off x="6454478" y="5444873"/>
            <a:ext cx="4828" cy="64351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Oval 76">
            <a:extLst>
              <a:ext uri="{FF2B5EF4-FFF2-40B4-BE49-F238E27FC236}">
                <a16:creationId xmlns:a16="http://schemas.microsoft.com/office/drawing/2014/main" id="{74B99759-6F86-C042-9961-D0075BCF7FEE}"/>
              </a:ext>
            </a:extLst>
          </p:cNvPr>
          <p:cNvSpPr/>
          <p:nvPr/>
        </p:nvSpPr>
        <p:spPr>
          <a:xfrm>
            <a:off x="6228116" y="6088383"/>
            <a:ext cx="462379" cy="46237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2BC099CB-F920-594D-AD8D-6DE24722C080}"/>
              </a:ext>
            </a:extLst>
          </p:cNvPr>
          <p:cNvSpPr/>
          <p:nvPr/>
        </p:nvSpPr>
        <p:spPr>
          <a:xfrm>
            <a:off x="6223288" y="4982493"/>
            <a:ext cx="462379" cy="462379"/>
          </a:xfrm>
          <a:prstGeom prst="ellipse">
            <a:avLst/>
          </a:prstGeom>
          <a:solidFill>
            <a:srgbClr val="C16E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F82BDAC8-5A2E-494C-A004-A6FDC3D0C155}"/>
              </a:ext>
            </a:extLst>
          </p:cNvPr>
          <p:cNvCxnSpPr>
            <a:cxnSpLocks/>
            <a:stCxn id="90" idx="0"/>
            <a:endCxn id="91" idx="4"/>
          </p:cNvCxnSpPr>
          <p:nvPr/>
        </p:nvCxnSpPr>
        <p:spPr>
          <a:xfrm flipH="1" flipV="1">
            <a:off x="6440279" y="3224843"/>
            <a:ext cx="4828" cy="64351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Oval 89">
            <a:extLst>
              <a:ext uri="{FF2B5EF4-FFF2-40B4-BE49-F238E27FC236}">
                <a16:creationId xmlns:a16="http://schemas.microsoft.com/office/drawing/2014/main" id="{F24F7E60-40D0-D545-AA87-B7300A8E8DA8}"/>
              </a:ext>
            </a:extLst>
          </p:cNvPr>
          <p:cNvSpPr/>
          <p:nvPr/>
        </p:nvSpPr>
        <p:spPr>
          <a:xfrm>
            <a:off x="6213917" y="3868353"/>
            <a:ext cx="462379" cy="462379"/>
          </a:xfrm>
          <a:prstGeom prst="ellipse">
            <a:avLst/>
          </a:prstGeom>
          <a:solidFill>
            <a:srgbClr val="C16E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ADC561EF-BD84-9E4A-84A8-99C0053B9365}"/>
              </a:ext>
            </a:extLst>
          </p:cNvPr>
          <p:cNvSpPr/>
          <p:nvPr/>
        </p:nvSpPr>
        <p:spPr>
          <a:xfrm>
            <a:off x="6209089" y="2762464"/>
            <a:ext cx="462379" cy="46237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865F604D-E46D-E94E-8BAE-4FC8AA2E5EF5}"/>
              </a:ext>
            </a:extLst>
          </p:cNvPr>
          <p:cNvCxnSpPr>
            <a:cxnSpLocks/>
            <a:stCxn id="78" idx="0"/>
            <a:endCxn id="90" idx="4"/>
          </p:cNvCxnSpPr>
          <p:nvPr/>
        </p:nvCxnSpPr>
        <p:spPr>
          <a:xfrm flipH="1" flipV="1">
            <a:off x="6445107" y="4330733"/>
            <a:ext cx="9371" cy="65176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Oval 92">
            <a:extLst>
              <a:ext uri="{FF2B5EF4-FFF2-40B4-BE49-F238E27FC236}">
                <a16:creationId xmlns:a16="http://schemas.microsoft.com/office/drawing/2014/main" id="{50BBC501-F1CC-8E4E-9051-25C885C955B6}"/>
              </a:ext>
            </a:extLst>
          </p:cNvPr>
          <p:cNvSpPr/>
          <p:nvPr/>
        </p:nvSpPr>
        <p:spPr>
          <a:xfrm>
            <a:off x="5409532" y="3245098"/>
            <a:ext cx="765837" cy="58910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B1D1874C-6C82-6040-9DDB-7EA22A28D57F}"/>
                  </a:ext>
                </a:extLst>
              </p:cNvPr>
              <p:cNvSpPr/>
              <p:nvPr/>
            </p:nvSpPr>
            <p:spPr>
              <a:xfrm>
                <a:off x="1650490" y="4375696"/>
                <a:ext cx="765837" cy="589109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𝑾</m:t>
                      </m:r>
                    </m:oMath>
                  </m:oMathPara>
                </a14:m>
                <a:endParaRPr lang="en-US" sz="2400" b="1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B1D1874C-6C82-6040-9DDB-7EA22A28D5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0490" y="4375696"/>
                <a:ext cx="765837" cy="589109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F755F6A5-E544-B640-B00D-4A69A64B154A}"/>
                  </a:ext>
                </a:extLst>
              </p:cNvPr>
              <p:cNvSpPr/>
              <p:nvPr/>
            </p:nvSpPr>
            <p:spPr>
              <a:xfrm>
                <a:off x="1650490" y="3300123"/>
                <a:ext cx="765837" cy="589109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𝑾</m:t>
                      </m:r>
                    </m:oMath>
                  </m:oMathPara>
                </a14:m>
                <a:endParaRPr lang="en-US" sz="2400" b="1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F755F6A5-E544-B640-B00D-4A69A64B15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0490" y="3300123"/>
                <a:ext cx="765837" cy="589109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174B0691-D6CC-694E-AE39-B6AAEB24913D}"/>
                  </a:ext>
                </a:extLst>
              </p:cNvPr>
              <p:cNvSpPr/>
              <p:nvPr/>
            </p:nvSpPr>
            <p:spPr>
              <a:xfrm>
                <a:off x="1650490" y="5466411"/>
                <a:ext cx="765837" cy="589109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𝑾</m:t>
                      </m:r>
                    </m:oMath>
                  </m:oMathPara>
                </a14:m>
                <a:endParaRPr lang="en-US" sz="2400" b="1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174B0691-D6CC-694E-AE39-B6AAEB2491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0490" y="5466411"/>
                <a:ext cx="765837" cy="589109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03613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129 -0.00093 L 0.34653 -0.00093 " pathEditMode="relative" ptsTypes="AA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E91F4-86B6-5E4A-9D3D-D652BA0B7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3AE001-54B1-074D-873C-40AD706A33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Deep neural networks quick reminder</a:t>
            </a:r>
          </a:p>
          <a:p>
            <a:pPr>
              <a:lnSpc>
                <a:spcPct val="150000"/>
              </a:lnSpc>
            </a:pPr>
            <a:r>
              <a:rPr lang="en-US" dirty="0"/>
              <a:t>Transfer learning intro</a:t>
            </a:r>
          </a:p>
          <a:p>
            <a:pPr>
              <a:lnSpc>
                <a:spcPct val="150000"/>
              </a:lnSpc>
            </a:pPr>
            <a:r>
              <a:rPr lang="en-US" dirty="0"/>
              <a:t>Xfer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Transfer learning via meta-learning </a:t>
            </a:r>
          </a:p>
          <a:p>
            <a:pPr>
              <a:lnSpc>
                <a:spcPct val="150000"/>
              </a:lnSpc>
            </a:pPr>
            <a:r>
              <a:rPr lang="en-US" dirty="0"/>
              <a:t>Considerations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436E01-0B44-3847-BCFC-B38E0E768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AFE5D-A956-4140-BC20-D77775E264F7}" type="datetime1">
              <a:rPr lang="en-US" smtClean="0"/>
              <a:t>3/6/19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0F99A8-9B9E-7F49-AFE3-8B1D5236F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E5769-071A-4802-A81A-7DE9AD3F664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867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39843"/>
            <a:ext cx="10515600" cy="884919"/>
          </a:xfrm>
        </p:spPr>
        <p:txBody>
          <a:bodyPr>
            <a:noAutofit/>
          </a:bodyPr>
          <a:lstStyle/>
          <a:p>
            <a:r>
              <a:rPr lang="en-US" sz="3200" b="1" dirty="0"/>
              <a:t>Meta-model based repurposing</a:t>
            </a:r>
            <a:endParaRPr lang="en-US" sz="3733" b="1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E5769-071A-4802-A81A-7DE9AD3F6647}" type="slidenum">
              <a:rPr lang="en-US" smtClean="0"/>
              <a:t>20</a:t>
            </a:fld>
            <a:endParaRPr lang="en-US"/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80803B13-648D-6845-B18A-60127E14C71B}"/>
              </a:ext>
            </a:extLst>
          </p:cNvPr>
          <p:cNvSpPr txBox="1">
            <a:spLocks/>
          </p:cNvSpPr>
          <p:nvPr/>
        </p:nvSpPr>
        <p:spPr>
          <a:xfrm>
            <a:off x="469962" y="1133063"/>
            <a:ext cx="3319321" cy="8981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3200" b="1" dirty="0">
                <a:ea typeface="Courier New" charset="0"/>
                <a:cs typeface="Courier New" charset="0"/>
              </a:rPr>
              <a:t>Given:</a:t>
            </a:r>
            <a:br>
              <a:rPr lang="el-GR" sz="3200" dirty="0">
                <a:ea typeface="Courier New" charset="0"/>
                <a:cs typeface="Courier New" charset="0"/>
              </a:rPr>
            </a:br>
            <a:r>
              <a:rPr lang="en-US" sz="3200" dirty="0">
                <a:ea typeface="Courier New" charset="0"/>
                <a:cs typeface="Courier New" charset="0"/>
              </a:rPr>
              <a:t>(</a:t>
            </a:r>
            <a:r>
              <a:rPr lang="en-US" sz="3200" b="1" dirty="0">
                <a:solidFill>
                  <a:schemeClr val="accent1">
                    <a:lumMod val="50000"/>
                  </a:schemeClr>
                </a:solidFill>
                <a:ea typeface="Courier New" charset="0"/>
                <a:cs typeface="Courier New" charset="0"/>
              </a:rPr>
              <a:t>source</a:t>
            </a:r>
            <a:r>
              <a:rPr lang="en-US" sz="3200" dirty="0">
                <a:ea typeface="Courier New" charset="0"/>
                <a:cs typeface="Courier New" charset="0"/>
              </a:rPr>
              <a:t> </a:t>
            </a:r>
            <a:r>
              <a:rPr lang="en-US" sz="3200" b="1" dirty="0">
                <a:solidFill>
                  <a:schemeClr val="accent1">
                    <a:lumMod val="50000"/>
                  </a:schemeClr>
                </a:solidFill>
                <a:ea typeface="Courier New" charset="0"/>
                <a:cs typeface="Courier New" charset="0"/>
              </a:rPr>
              <a:t>task</a:t>
            </a:r>
            <a:r>
              <a:rPr lang="en-US" sz="3200" dirty="0">
                <a:ea typeface="Courier New" charset="0"/>
                <a:cs typeface="Courier New" charset="0"/>
              </a:rPr>
              <a:t>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endParaRPr lang="en-US" sz="3200" b="1" dirty="0"/>
          </a:p>
        </p:txBody>
      </p:sp>
      <p:sp>
        <p:nvSpPr>
          <p:cNvPr id="53" name="Content Placeholder 2">
            <a:extLst>
              <a:ext uri="{FF2B5EF4-FFF2-40B4-BE49-F238E27FC236}">
                <a16:creationId xmlns:a16="http://schemas.microsoft.com/office/drawing/2014/main" id="{D6AB8244-E063-8B43-98EC-515A793CA14D}"/>
              </a:ext>
            </a:extLst>
          </p:cNvPr>
          <p:cNvSpPr txBox="1">
            <a:spLocks/>
          </p:cNvSpPr>
          <p:nvPr/>
        </p:nvSpPr>
        <p:spPr>
          <a:xfrm>
            <a:off x="7431079" y="1146903"/>
            <a:ext cx="2892227" cy="8394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3200" b="1" dirty="0">
                <a:ea typeface="Courier New" charset="0"/>
                <a:cs typeface="Courier New" charset="0"/>
              </a:rPr>
              <a:t>Step 2: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3200" dirty="0">
                <a:ea typeface="Courier New" charset="0"/>
                <a:cs typeface="Courier New" charset="0"/>
              </a:rPr>
              <a:t>Meta-model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  <a:defRPr/>
            </a:pPr>
            <a:endParaRPr lang="en-US" sz="3200" b="1" dirty="0"/>
          </a:p>
        </p:txBody>
      </p:sp>
      <p:sp>
        <p:nvSpPr>
          <p:cNvPr id="67" name="Content Placeholder 2">
            <a:extLst>
              <a:ext uri="{FF2B5EF4-FFF2-40B4-BE49-F238E27FC236}">
                <a16:creationId xmlns:a16="http://schemas.microsoft.com/office/drawing/2014/main" id="{014AB0ED-CDD9-6846-B365-1675510AC225}"/>
              </a:ext>
            </a:extLst>
          </p:cNvPr>
          <p:cNvSpPr txBox="1">
            <a:spLocks/>
          </p:cNvSpPr>
          <p:nvPr/>
        </p:nvSpPr>
        <p:spPr>
          <a:xfrm>
            <a:off x="4630116" y="1133063"/>
            <a:ext cx="2575171" cy="8981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3200" b="1" dirty="0">
                <a:ea typeface="Courier New" charset="0"/>
                <a:cs typeface="Courier New" charset="0"/>
              </a:rPr>
              <a:t>Step 1:</a:t>
            </a:r>
            <a:br>
              <a:rPr lang="el-GR" sz="3200" dirty="0">
                <a:ea typeface="Courier New" charset="0"/>
                <a:cs typeface="Courier New" charset="0"/>
              </a:rPr>
            </a:br>
            <a:r>
              <a:rPr lang="en-US" sz="3200" dirty="0">
                <a:ea typeface="Courier New" charset="0"/>
                <a:cs typeface="Courier New" charset="0"/>
              </a:rPr>
              <a:t>(</a:t>
            </a:r>
            <a:r>
              <a:rPr lang="en-US" sz="3200" b="1" dirty="0">
                <a:solidFill>
                  <a:srgbClr val="C16E00"/>
                </a:solidFill>
                <a:ea typeface="Courier New" charset="0"/>
                <a:cs typeface="Courier New" charset="0"/>
              </a:rPr>
              <a:t>target</a:t>
            </a:r>
            <a:r>
              <a:rPr lang="en-US" sz="3200" dirty="0">
                <a:ea typeface="Courier New" charset="0"/>
                <a:cs typeface="Courier New" charset="0"/>
              </a:rPr>
              <a:t> </a:t>
            </a:r>
            <a:r>
              <a:rPr lang="en-US" sz="3200" b="1" dirty="0">
                <a:solidFill>
                  <a:srgbClr val="C16E00"/>
                </a:solidFill>
                <a:ea typeface="Courier New" charset="0"/>
                <a:cs typeface="Courier New" charset="0"/>
              </a:rPr>
              <a:t>task</a:t>
            </a:r>
            <a:r>
              <a:rPr lang="en-US" sz="3200" dirty="0">
                <a:ea typeface="Courier New" charset="0"/>
                <a:cs typeface="Courier New" charset="0"/>
              </a:rPr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6D5C9041-436A-DD48-BBFC-421B4738B671}"/>
                  </a:ext>
                </a:extLst>
              </p:cNvPr>
              <p:cNvSpPr/>
              <p:nvPr/>
            </p:nvSpPr>
            <p:spPr>
              <a:xfrm>
                <a:off x="769507" y="6032204"/>
                <a:ext cx="765837" cy="589109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US" sz="2400" b="1" i="1" dirty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dirty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𝑰𝑵</m:t>
                          </m:r>
                        </m:e>
                        <m:sub>
                          <m:r>
                            <a:rPr lang="en-US" sz="2400" b="1" i="1" dirty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𝑺𝒐𝒖𝒓𝒄𝒆</m:t>
                          </m:r>
                        </m:sub>
                      </m:sSub>
                      <m:r>
                        <a:rPr lang="en-US" sz="2400" b="1" i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400" b="1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6D5C9041-436A-DD48-BBFC-421B4738B6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507" y="6032204"/>
                <a:ext cx="765837" cy="589109"/>
              </a:xfrm>
              <a:prstGeom prst="ellipse">
                <a:avLst/>
              </a:prstGeom>
              <a:blipFill>
                <a:blip r:embed="rId3"/>
                <a:stretch>
                  <a:fillRect l="-59016" r="-50820" b="-425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Oval 50">
            <a:extLst>
              <a:ext uri="{FF2B5EF4-FFF2-40B4-BE49-F238E27FC236}">
                <a16:creationId xmlns:a16="http://schemas.microsoft.com/office/drawing/2014/main" id="{2F1CC3D2-CEF4-5946-8270-3556A0CD7C12}"/>
              </a:ext>
            </a:extLst>
          </p:cNvPr>
          <p:cNvSpPr/>
          <p:nvPr/>
        </p:nvSpPr>
        <p:spPr>
          <a:xfrm>
            <a:off x="1535344" y="2621843"/>
            <a:ext cx="875243" cy="58910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976741DF-F8EA-254F-AD1A-DAC963109755}"/>
                  </a:ext>
                </a:extLst>
              </p:cNvPr>
              <p:cNvSpPr/>
              <p:nvPr/>
            </p:nvSpPr>
            <p:spPr>
              <a:xfrm>
                <a:off x="7775097" y="4709190"/>
                <a:ext cx="2967556" cy="589109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pt-BR" sz="2400" b="1" i="1">
                            <a:solidFill>
                              <a:srgbClr val="C16E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solidFill>
                              <a:srgbClr val="C16E00"/>
                            </a:solidFill>
                            <a:latin typeface="Cambria Math" panose="02040503050406030204" pitchFamily="18" charset="0"/>
                          </a:rPr>
                          <m:t>                        </m:t>
                        </m:r>
                      </m:e>
                    </m:d>
                  </m:oMath>
                </a14:m>
                <a:r>
                  <a:rPr lang="en-US" sz="2400" b="1" dirty="0">
                    <a:solidFill>
                      <a:srgbClr val="C16E00"/>
                    </a:solidFill>
                  </a:rPr>
                  <a:t>   </a:t>
                </a:r>
              </a:p>
            </p:txBody>
          </p:sp>
        </mc:Choice>
        <mc:Fallback xmlns=""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976741DF-F8EA-254F-AD1A-DAC9631097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5097" y="4709190"/>
                <a:ext cx="2967556" cy="589109"/>
              </a:xfrm>
              <a:prstGeom prst="ellipse">
                <a:avLst/>
              </a:prstGeom>
              <a:blipFill>
                <a:blip r:embed="rId4"/>
                <a:stretch>
                  <a:fillRect b="-638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F008587B-618D-B24C-9BC3-BA2C574CD01A}"/>
                  </a:ext>
                </a:extLst>
              </p:cNvPr>
              <p:cNvSpPr/>
              <p:nvPr/>
            </p:nvSpPr>
            <p:spPr>
              <a:xfrm>
                <a:off x="7735357" y="2621259"/>
                <a:ext cx="875243" cy="589109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solidFill>
                            <a:srgbClr val="C16E00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2400" b="1" i="1">
                          <a:solidFill>
                            <a:srgbClr val="C16E00"/>
                          </a:solidFill>
                          <a:latin typeface="Cambria Math" panose="02040503050406030204" pitchFamily="18" charset="0"/>
                        </a:rPr>
                        <m:t>𝑶𝑼</m:t>
                      </m:r>
                      <m:sSub>
                        <m:sSubPr>
                          <m:ctrlPr>
                            <a:rPr lang="en-US" sz="2400" b="1" i="1">
                              <a:solidFill>
                                <a:srgbClr val="C16E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C16E00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rgbClr val="C16E00"/>
                              </a:solidFill>
                              <a:latin typeface="Cambria Math" panose="02040503050406030204" pitchFamily="18" charset="0"/>
                            </a:rPr>
                            <m:t>𝑻𝒂𝒓𝒈𝒆𝒕</m:t>
                          </m:r>
                        </m:sub>
                      </m:sSub>
                      <m:r>
                        <a:rPr lang="en-US" sz="2400" b="1" i="1">
                          <a:solidFill>
                            <a:srgbClr val="C16E0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400" b="1" dirty="0">
                  <a:solidFill>
                    <a:srgbClr val="C16E00"/>
                  </a:solidFill>
                </a:endParaRPr>
              </a:p>
            </p:txBody>
          </p:sp>
        </mc:Choice>
        <mc:Fallback xmlns=""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F008587B-618D-B24C-9BC3-BA2C574CD0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5357" y="2621259"/>
                <a:ext cx="875243" cy="589109"/>
              </a:xfrm>
              <a:prstGeom prst="ellipse">
                <a:avLst/>
              </a:prstGeom>
              <a:blipFill>
                <a:blip r:embed="rId5"/>
                <a:stretch>
                  <a:fillRect l="-61429" r="-5428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D8AED2C1-2480-AF42-AEAF-AC8C42A1FFB5}"/>
                  </a:ext>
                </a:extLst>
              </p:cNvPr>
              <p:cNvSpPr/>
              <p:nvPr/>
            </p:nvSpPr>
            <p:spPr>
              <a:xfrm>
                <a:off x="788015" y="2621843"/>
                <a:ext cx="765837" cy="589109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US" sz="2400" b="1" i="1" dirty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dirty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𝑶𝑼𝑻</m:t>
                          </m:r>
                        </m:e>
                        <m:sub>
                          <m:r>
                            <a:rPr lang="en-US" sz="2400" b="1" i="1" dirty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charset="0"/>
                            </a:rPr>
                            <m:t>𝑺</m:t>
                          </m:r>
                          <m:r>
                            <a:rPr lang="en-US" sz="2400" b="1" i="1" dirty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𝒐𝒖𝒓𝒄𝒆</m:t>
                          </m:r>
                        </m:sub>
                      </m:sSub>
                      <m:r>
                        <a:rPr lang="en-US" sz="2400" b="1" i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400" b="1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D8AED2C1-2480-AF42-AEAF-AC8C42A1FF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015" y="2621843"/>
                <a:ext cx="765837" cy="589109"/>
              </a:xfrm>
              <a:prstGeom prst="ellipse">
                <a:avLst/>
              </a:prstGeom>
              <a:blipFill>
                <a:blip r:embed="rId6"/>
                <a:stretch>
                  <a:fillRect l="-77049" r="-68852" b="-208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EC85B5DC-C22C-C04D-95EF-5F0BA81E4D41}"/>
              </a:ext>
            </a:extLst>
          </p:cNvPr>
          <p:cNvSpPr txBox="1"/>
          <p:nvPr/>
        </p:nvSpPr>
        <p:spPr>
          <a:xfrm>
            <a:off x="2343566" y="4369446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/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EF38A1E9-22BE-FA48-B026-878F75F321C8}"/>
              </a:ext>
            </a:extLst>
          </p:cNvPr>
          <p:cNvCxnSpPr>
            <a:cxnSpLocks/>
            <a:stCxn id="4" idx="0"/>
            <a:endCxn id="41" idx="4"/>
          </p:cNvCxnSpPr>
          <p:nvPr/>
        </p:nvCxnSpPr>
        <p:spPr>
          <a:xfrm flipH="1" flipV="1">
            <a:off x="2246509" y="5444873"/>
            <a:ext cx="4828" cy="64351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752343CB-9387-CE43-995D-E1774BDD7730}"/>
              </a:ext>
            </a:extLst>
          </p:cNvPr>
          <p:cNvSpPr/>
          <p:nvPr/>
        </p:nvSpPr>
        <p:spPr>
          <a:xfrm>
            <a:off x="2020147" y="6088383"/>
            <a:ext cx="462379" cy="46237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B7A412CC-8851-3C49-B9D8-BB12F7666A6A}"/>
              </a:ext>
            </a:extLst>
          </p:cNvPr>
          <p:cNvSpPr/>
          <p:nvPr/>
        </p:nvSpPr>
        <p:spPr>
          <a:xfrm>
            <a:off x="2015319" y="4982493"/>
            <a:ext cx="462379" cy="462379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C825D21-2CB5-B940-A03D-5E5737BCA33F}"/>
              </a:ext>
            </a:extLst>
          </p:cNvPr>
          <p:cNvCxnSpPr>
            <a:cxnSpLocks/>
            <a:stCxn id="43" idx="0"/>
            <a:endCxn id="44" idx="4"/>
          </p:cNvCxnSpPr>
          <p:nvPr/>
        </p:nvCxnSpPr>
        <p:spPr>
          <a:xfrm flipH="1" flipV="1">
            <a:off x="2232310" y="3224843"/>
            <a:ext cx="4828" cy="64351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4EC04EEF-EEF8-294A-A027-3768B6603DB5}"/>
              </a:ext>
            </a:extLst>
          </p:cNvPr>
          <p:cNvSpPr/>
          <p:nvPr/>
        </p:nvSpPr>
        <p:spPr>
          <a:xfrm>
            <a:off x="2005948" y="3868353"/>
            <a:ext cx="462379" cy="462379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B0029B9C-1415-FE4D-B9DB-08EACEA8EDA9}"/>
              </a:ext>
            </a:extLst>
          </p:cNvPr>
          <p:cNvSpPr/>
          <p:nvPr/>
        </p:nvSpPr>
        <p:spPr>
          <a:xfrm>
            <a:off x="2001120" y="2762464"/>
            <a:ext cx="462379" cy="46237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7D165816-3A6B-544E-AEEE-4EE1FCFD360F}"/>
              </a:ext>
            </a:extLst>
          </p:cNvPr>
          <p:cNvCxnSpPr>
            <a:cxnSpLocks/>
            <a:stCxn id="41" idx="0"/>
            <a:endCxn id="43" idx="4"/>
          </p:cNvCxnSpPr>
          <p:nvPr/>
        </p:nvCxnSpPr>
        <p:spPr>
          <a:xfrm flipH="1" flipV="1">
            <a:off x="2237137" y="4330733"/>
            <a:ext cx="9371" cy="65176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Oval 57">
            <a:extLst>
              <a:ext uri="{FF2B5EF4-FFF2-40B4-BE49-F238E27FC236}">
                <a16:creationId xmlns:a16="http://schemas.microsoft.com/office/drawing/2014/main" id="{E5D71785-31E5-A84F-B506-CF0718CC8705}"/>
              </a:ext>
            </a:extLst>
          </p:cNvPr>
          <p:cNvSpPr/>
          <p:nvPr/>
        </p:nvSpPr>
        <p:spPr>
          <a:xfrm>
            <a:off x="1201563" y="3245098"/>
            <a:ext cx="765837" cy="58910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B2162247-9030-6048-8F41-63CE8A8EE84E}"/>
                  </a:ext>
                </a:extLst>
              </p:cNvPr>
              <p:cNvSpPr/>
              <p:nvPr/>
            </p:nvSpPr>
            <p:spPr>
              <a:xfrm>
                <a:off x="1647768" y="4378243"/>
                <a:ext cx="765837" cy="589109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𝑾</m:t>
                      </m:r>
                    </m:oMath>
                  </m:oMathPara>
                </a14:m>
                <a:endParaRPr lang="en-US" sz="2400" b="1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B2162247-9030-6048-8F41-63CE8A8EE8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7768" y="4378243"/>
                <a:ext cx="765837" cy="589109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5E0D7DE7-DB90-E944-8961-692AC38B6FD1}"/>
                  </a:ext>
                </a:extLst>
              </p:cNvPr>
              <p:cNvSpPr/>
              <p:nvPr/>
            </p:nvSpPr>
            <p:spPr>
              <a:xfrm>
                <a:off x="1647768" y="3302670"/>
                <a:ext cx="765837" cy="589109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𝑾</m:t>
                      </m:r>
                    </m:oMath>
                  </m:oMathPara>
                </a14:m>
                <a:endParaRPr lang="en-US" sz="2400" b="1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5E0D7DE7-DB90-E944-8961-692AC38B6F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7768" y="3302670"/>
                <a:ext cx="765837" cy="589109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99B3B256-8DF1-614D-99C3-9A14B5587746}"/>
                  </a:ext>
                </a:extLst>
              </p:cNvPr>
              <p:cNvSpPr/>
              <p:nvPr/>
            </p:nvSpPr>
            <p:spPr>
              <a:xfrm>
                <a:off x="1647768" y="5468958"/>
                <a:ext cx="765837" cy="589109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𝑾</m:t>
                      </m:r>
                    </m:oMath>
                  </m:oMathPara>
                </a14:m>
                <a:endParaRPr lang="en-US" sz="2400" b="1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99B3B256-8DF1-614D-99C3-9A14B558774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7768" y="5468958"/>
                <a:ext cx="765837" cy="589109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CCF2BA33-CD42-1142-90C8-A3C0328369FC}"/>
                  </a:ext>
                </a:extLst>
              </p:cNvPr>
              <p:cNvSpPr/>
              <p:nvPr/>
            </p:nvSpPr>
            <p:spPr>
              <a:xfrm>
                <a:off x="4977476" y="6032204"/>
                <a:ext cx="765837" cy="589109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dirty="0">
                          <a:solidFill>
                            <a:srgbClr val="C16E00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US" sz="2400" b="1" i="1" dirty="0">
                              <a:solidFill>
                                <a:srgbClr val="C16E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dirty="0">
                              <a:solidFill>
                                <a:srgbClr val="C16E00"/>
                              </a:solidFill>
                              <a:latin typeface="Cambria Math" panose="02040503050406030204" pitchFamily="18" charset="0"/>
                            </a:rPr>
                            <m:t>𝑰𝑵</m:t>
                          </m:r>
                        </m:e>
                        <m:sub>
                          <m:r>
                            <a:rPr lang="en-US" sz="2400" b="1" i="1" dirty="0">
                              <a:solidFill>
                                <a:srgbClr val="C16E00"/>
                              </a:solidFill>
                              <a:latin typeface="Cambria Math" panose="02040503050406030204" pitchFamily="18" charset="0"/>
                            </a:rPr>
                            <m:t>𝑻𝒂𝒓𝒈𝒆𝒕</m:t>
                          </m:r>
                        </m:sub>
                      </m:sSub>
                      <m:r>
                        <a:rPr lang="en-US" sz="2400" b="1" i="1" dirty="0">
                          <a:solidFill>
                            <a:srgbClr val="C16E0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400" b="1" dirty="0">
                  <a:solidFill>
                    <a:srgbClr val="C16E00"/>
                  </a:solidFill>
                </a:endParaRPr>
              </a:p>
            </p:txBody>
          </p:sp>
        </mc:Choice>
        <mc:Fallback xmlns=""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CCF2BA33-CD42-1142-90C8-A3C0328369F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7476" y="6032204"/>
                <a:ext cx="765837" cy="589109"/>
              </a:xfrm>
              <a:prstGeom prst="ellipse">
                <a:avLst/>
              </a:prstGeom>
              <a:blipFill>
                <a:blip r:embed="rId8"/>
                <a:stretch>
                  <a:fillRect l="-60656" r="-50820" b="-212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Oval 71">
            <a:extLst>
              <a:ext uri="{FF2B5EF4-FFF2-40B4-BE49-F238E27FC236}">
                <a16:creationId xmlns:a16="http://schemas.microsoft.com/office/drawing/2014/main" id="{5F013F0A-9C10-0A48-9A42-557AFDEA41C5}"/>
              </a:ext>
            </a:extLst>
          </p:cNvPr>
          <p:cNvSpPr/>
          <p:nvPr/>
        </p:nvSpPr>
        <p:spPr>
          <a:xfrm>
            <a:off x="5743313" y="2621843"/>
            <a:ext cx="875243" cy="58910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AFCEB0DF-8E59-0C41-B8BC-6E2E8662328C}"/>
                  </a:ext>
                </a:extLst>
              </p:cNvPr>
              <p:cNvSpPr/>
              <p:nvPr/>
            </p:nvSpPr>
            <p:spPr>
              <a:xfrm>
                <a:off x="4879252" y="2634022"/>
                <a:ext cx="765837" cy="589109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dirty="0">
                          <a:solidFill>
                            <a:srgbClr val="C16E00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US" sz="2400" b="1" i="1" dirty="0">
                              <a:solidFill>
                                <a:srgbClr val="C16E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dirty="0">
                              <a:solidFill>
                                <a:srgbClr val="C16E00"/>
                              </a:solidFill>
                              <a:latin typeface="Cambria Math" panose="02040503050406030204" pitchFamily="18" charset="0"/>
                            </a:rPr>
                            <m:t>𝑶𝑼𝑻</m:t>
                          </m:r>
                        </m:e>
                        <m:sub>
                          <m:r>
                            <a:rPr lang="en-US" sz="2400" b="1" i="1" dirty="0">
                              <a:solidFill>
                                <a:srgbClr val="C16E00"/>
                              </a:solidFill>
                              <a:latin typeface="Cambria Math" panose="02040503050406030204" pitchFamily="18" charset="0"/>
                            </a:rPr>
                            <m:t>𝑻𝒂𝒓𝒈𝒆𝒕</m:t>
                          </m:r>
                        </m:sub>
                      </m:sSub>
                      <m:r>
                        <a:rPr lang="en-US" sz="2400" b="1" i="1" dirty="0">
                          <a:solidFill>
                            <a:srgbClr val="C16E0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400" b="1" dirty="0">
                  <a:solidFill>
                    <a:srgbClr val="C16E00"/>
                  </a:solidFill>
                </a:endParaRPr>
              </a:p>
            </p:txBody>
          </p:sp>
        </mc:Choice>
        <mc:Fallback xmlns=""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AFCEB0DF-8E59-0C41-B8BC-6E2E866232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9252" y="2634022"/>
                <a:ext cx="765837" cy="589109"/>
              </a:xfrm>
              <a:prstGeom prst="ellipse">
                <a:avLst/>
              </a:prstGeom>
              <a:blipFill>
                <a:blip r:embed="rId9"/>
                <a:stretch>
                  <a:fillRect l="-80000" r="-70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TextBox 74">
            <a:extLst>
              <a:ext uri="{FF2B5EF4-FFF2-40B4-BE49-F238E27FC236}">
                <a16:creationId xmlns:a16="http://schemas.microsoft.com/office/drawing/2014/main" id="{E4C9000E-93D3-B647-95A1-1D6F659F1828}"/>
              </a:ext>
            </a:extLst>
          </p:cNvPr>
          <p:cNvSpPr txBox="1"/>
          <p:nvPr/>
        </p:nvSpPr>
        <p:spPr>
          <a:xfrm>
            <a:off x="6551535" y="4369446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/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48A9D0AA-F029-7E47-9C42-471218F33643}"/>
              </a:ext>
            </a:extLst>
          </p:cNvPr>
          <p:cNvCxnSpPr>
            <a:cxnSpLocks/>
            <a:stCxn id="77" idx="0"/>
            <a:endCxn id="78" idx="4"/>
          </p:cNvCxnSpPr>
          <p:nvPr/>
        </p:nvCxnSpPr>
        <p:spPr>
          <a:xfrm flipH="1" flipV="1">
            <a:off x="6454478" y="5444873"/>
            <a:ext cx="4828" cy="64351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Oval 76">
            <a:extLst>
              <a:ext uri="{FF2B5EF4-FFF2-40B4-BE49-F238E27FC236}">
                <a16:creationId xmlns:a16="http://schemas.microsoft.com/office/drawing/2014/main" id="{74B99759-6F86-C042-9961-D0075BCF7FEE}"/>
              </a:ext>
            </a:extLst>
          </p:cNvPr>
          <p:cNvSpPr/>
          <p:nvPr/>
        </p:nvSpPr>
        <p:spPr>
          <a:xfrm>
            <a:off x="6228116" y="6088383"/>
            <a:ext cx="462379" cy="46237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2BC099CB-F920-594D-AD8D-6DE24722C080}"/>
              </a:ext>
            </a:extLst>
          </p:cNvPr>
          <p:cNvSpPr/>
          <p:nvPr/>
        </p:nvSpPr>
        <p:spPr>
          <a:xfrm>
            <a:off x="6223288" y="4982493"/>
            <a:ext cx="462379" cy="462379"/>
          </a:xfrm>
          <a:prstGeom prst="ellipse">
            <a:avLst/>
          </a:prstGeom>
          <a:solidFill>
            <a:srgbClr val="C16E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F82BDAC8-5A2E-494C-A004-A6FDC3D0C155}"/>
              </a:ext>
            </a:extLst>
          </p:cNvPr>
          <p:cNvCxnSpPr>
            <a:cxnSpLocks/>
            <a:stCxn id="90" idx="0"/>
            <a:endCxn id="91" idx="4"/>
          </p:cNvCxnSpPr>
          <p:nvPr/>
        </p:nvCxnSpPr>
        <p:spPr>
          <a:xfrm flipH="1" flipV="1">
            <a:off x="6440279" y="3224843"/>
            <a:ext cx="4828" cy="64351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Oval 89">
            <a:extLst>
              <a:ext uri="{FF2B5EF4-FFF2-40B4-BE49-F238E27FC236}">
                <a16:creationId xmlns:a16="http://schemas.microsoft.com/office/drawing/2014/main" id="{F24F7E60-40D0-D545-AA87-B7300A8E8DA8}"/>
              </a:ext>
            </a:extLst>
          </p:cNvPr>
          <p:cNvSpPr/>
          <p:nvPr/>
        </p:nvSpPr>
        <p:spPr>
          <a:xfrm>
            <a:off x="6213917" y="3868353"/>
            <a:ext cx="462379" cy="462379"/>
          </a:xfrm>
          <a:prstGeom prst="ellipse">
            <a:avLst/>
          </a:prstGeom>
          <a:solidFill>
            <a:srgbClr val="C16E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ADC561EF-BD84-9E4A-84A8-99C0053B9365}"/>
              </a:ext>
            </a:extLst>
          </p:cNvPr>
          <p:cNvSpPr/>
          <p:nvPr/>
        </p:nvSpPr>
        <p:spPr>
          <a:xfrm>
            <a:off x="6209089" y="2762464"/>
            <a:ext cx="462379" cy="46237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865F604D-E46D-E94E-8BAE-4FC8AA2E5EF5}"/>
              </a:ext>
            </a:extLst>
          </p:cNvPr>
          <p:cNvCxnSpPr>
            <a:cxnSpLocks/>
            <a:stCxn id="78" idx="0"/>
            <a:endCxn id="90" idx="4"/>
          </p:cNvCxnSpPr>
          <p:nvPr/>
        </p:nvCxnSpPr>
        <p:spPr>
          <a:xfrm flipH="1" flipV="1">
            <a:off x="6445107" y="4330733"/>
            <a:ext cx="9371" cy="65176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Oval 92">
            <a:extLst>
              <a:ext uri="{FF2B5EF4-FFF2-40B4-BE49-F238E27FC236}">
                <a16:creationId xmlns:a16="http://schemas.microsoft.com/office/drawing/2014/main" id="{50BBC501-F1CC-8E4E-9051-25C885C955B6}"/>
              </a:ext>
            </a:extLst>
          </p:cNvPr>
          <p:cNvSpPr/>
          <p:nvPr/>
        </p:nvSpPr>
        <p:spPr>
          <a:xfrm>
            <a:off x="5409532" y="3245098"/>
            <a:ext cx="765837" cy="58910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Oval 93">
                <a:extLst>
                  <a:ext uri="{FF2B5EF4-FFF2-40B4-BE49-F238E27FC236}">
                    <a16:creationId xmlns:a16="http://schemas.microsoft.com/office/drawing/2014/main" id="{1C1C2947-1C71-834D-9C87-484A2BC74445}"/>
                  </a:ext>
                </a:extLst>
              </p:cNvPr>
              <p:cNvSpPr/>
              <p:nvPr/>
            </p:nvSpPr>
            <p:spPr>
              <a:xfrm>
                <a:off x="5855738" y="4378243"/>
                <a:ext cx="765837" cy="589109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𝑾</m:t>
                      </m:r>
                    </m:oMath>
                  </m:oMathPara>
                </a14:m>
                <a:endParaRPr lang="en-US" sz="2400" b="1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4" name="Oval 93">
                <a:extLst>
                  <a:ext uri="{FF2B5EF4-FFF2-40B4-BE49-F238E27FC236}">
                    <a16:creationId xmlns:a16="http://schemas.microsoft.com/office/drawing/2014/main" id="{1C1C2947-1C71-834D-9C87-484A2BC7444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5738" y="4378243"/>
                <a:ext cx="765837" cy="589109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84F1A6E0-AAED-D742-BDB6-ACCF64BA6C08}"/>
                  </a:ext>
                </a:extLst>
              </p:cNvPr>
              <p:cNvSpPr/>
              <p:nvPr/>
            </p:nvSpPr>
            <p:spPr>
              <a:xfrm>
                <a:off x="5855738" y="3302670"/>
                <a:ext cx="765837" cy="589109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𝑾</m:t>
                      </m:r>
                    </m:oMath>
                  </m:oMathPara>
                </a14:m>
                <a:endParaRPr lang="en-US" sz="2400" b="1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84F1A6E0-AAED-D742-BDB6-ACCF64BA6C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5738" y="3302670"/>
                <a:ext cx="765837" cy="589109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F92D9A58-2EA2-A342-8028-4FA7F50B3542}"/>
                  </a:ext>
                </a:extLst>
              </p:cNvPr>
              <p:cNvSpPr/>
              <p:nvPr/>
            </p:nvSpPr>
            <p:spPr>
              <a:xfrm>
                <a:off x="5863816" y="5468958"/>
                <a:ext cx="765837" cy="589109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𝑾</m:t>
                      </m:r>
                    </m:oMath>
                  </m:oMathPara>
                </a14:m>
                <a:endParaRPr lang="en-US" sz="2400" b="1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F92D9A58-2EA2-A342-8028-4FA7F50B35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3816" y="5468958"/>
                <a:ext cx="765837" cy="589109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7" name="Oval 96">
            <a:extLst>
              <a:ext uri="{FF2B5EF4-FFF2-40B4-BE49-F238E27FC236}">
                <a16:creationId xmlns:a16="http://schemas.microsoft.com/office/drawing/2014/main" id="{63A3F5B5-2715-1D41-97EB-F2B94778C50F}"/>
              </a:ext>
            </a:extLst>
          </p:cNvPr>
          <p:cNvSpPr/>
          <p:nvPr/>
        </p:nvSpPr>
        <p:spPr>
          <a:xfrm>
            <a:off x="9027685" y="2762464"/>
            <a:ext cx="462379" cy="46237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F579EB5B-016A-3648-9768-C8B6F94E3426}"/>
              </a:ext>
            </a:extLst>
          </p:cNvPr>
          <p:cNvSpPr/>
          <p:nvPr/>
        </p:nvSpPr>
        <p:spPr>
          <a:xfrm>
            <a:off x="6224715" y="4982493"/>
            <a:ext cx="462379" cy="462379"/>
          </a:xfrm>
          <a:prstGeom prst="ellipse">
            <a:avLst/>
          </a:prstGeom>
          <a:solidFill>
            <a:srgbClr val="C16E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99820963-ED6B-254B-8719-781B41E36337}"/>
              </a:ext>
            </a:extLst>
          </p:cNvPr>
          <p:cNvSpPr/>
          <p:nvPr/>
        </p:nvSpPr>
        <p:spPr>
          <a:xfrm>
            <a:off x="6209089" y="3877151"/>
            <a:ext cx="462379" cy="462379"/>
          </a:xfrm>
          <a:prstGeom prst="ellipse">
            <a:avLst/>
          </a:prstGeom>
          <a:solidFill>
            <a:srgbClr val="C16E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3455234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400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-1.11111E-6 C 0.04965 0.06883 0.09948 0.13735 0.14375 0.13241 C 0.18819 0.12685 0.22708 0.04722 0.26597 -0.03117 " pathEditMode="relative" rAng="0" ptsTypes="AAA">
                                      <p:cBhvr>
                                        <p:cTn id="6" dur="2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299" y="506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repeatCount="400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-8.64198E-7 C 0.04583 -0.01697 0.09201 -0.03457 0.12517 -0.01265 C 0.15833 0.00895 0.17847 0.07037 0.19879 0.13179 " pathEditMode="relative" rAng="0" ptsTypes="AAA">
                                      <p:cBhvr>
                                        <p:cTn id="8" dur="2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931" y="543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0" animBg="1"/>
      <p:bldP spid="9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39843"/>
            <a:ext cx="10515600" cy="884919"/>
          </a:xfrm>
        </p:spPr>
        <p:txBody>
          <a:bodyPr>
            <a:noAutofit/>
          </a:bodyPr>
          <a:lstStyle/>
          <a:p>
            <a:r>
              <a:rPr lang="en-US" sz="3200" b="1" dirty="0"/>
              <a:t>Meta-model based repurposing</a:t>
            </a:r>
            <a:endParaRPr lang="en-US" sz="3733" b="1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E5769-071A-4802-A81A-7DE9AD3F6647}" type="slidenum">
              <a:rPr lang="en-US" smtClean="0"/>
              <a:t>21</a:t>
            </a:fld>
            <a:endParaRPr lang="en-US"/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80803B13-648D-6845-B18A-60127E14C71B}"/>
              </a:ext>
            </a:extLst>
          </p:cNvPr>
          <p:cNvSpPr txBox="1">
            <a:spLocks/>
          </p:cNvSpPr>
          <p:nvPr/>
        </p:nvSpPr>
        <p:spPr>
          <a:xfrm>
            <a:off x="469962" y="1133063"/>
            <a:ext cx="3319321" cy="8981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3200" b="1" dirty="0">
                <a:ea typeface="Courier New" charset="0"/>
                <a:cs typeface="Courier New" charset="0"/>
              </a:rPr>
              <a:t>Given:</a:t>
            </a:r>
            <a:br>
              <a:rPr lang="el-GR" sz="3200" dirty="0">
                <a:ea typeface="Courier New" charset="0"/>
                <a:cs typeface="Courier New" charset="0"/>
              </a:rPr>
            </a:br>
            <a:r>
              <a:rPr lang="en-US" sz="3200" dirty="0">
                <a:ea typeface="Courier New" charset="0"/>
                <a:cs typeface="Courier New" charset="0"/>
              </a:rPr>
              <a:t>(</a:t>
            </a:r>
            <a:r>
              <a:rPr lang="en-US" sz="3200" b="1" dirty="0">
                <a:solidFill>
                  <a:schemeClr val="accent1">
                    <a:lumMod val="50000"/>
                  </a:schemeClr>
                </a:solidFill>
                <a:ea typeface="Courier New" charset="0"/>
                <a:cs typeface="Courier New" charset="0"/>
              </a:rPr>
              <a:t>source</a:t>
            </a:r>
            <a:r>
              <a:rPr lang="en-US" sz="3200" dirty="0">
                <a:ea typeface="Courier New" charset="0"/>
                <a:cs typeface="Courier New" charset="0"/>
              </a:rPr>
              <a:t> </a:t>
            </a:r>
            <a:r>
              <a:rPr lang="en-US" sz="3200" b="1" dirty="0">
                <a:solidFill>
                  <a:schemeClr val="accent1">
                    <a:lumMod val="50000"/>
                  </a:schemeClr>
                </a:solidFill>
                <a:ea typeface="Courier New" charset="0"/>
                <a:cs typeface="Courier New" charset="0"/>
              </a:rPr>
              <a:t>task</a:t>
            </a:r>
            <a:r>
              <a:rPr lang="en-US" sz="3200" dirty="0">
                <a:ea typeface="Courier New" charset="0"/>
                <a:cs typeface="Courier New" charset="0"/>
              </a:rPr>
              <a:t>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endParaRPr lang="en-US" sz="3200" b="1" dirty="0"/>
          </a:p>
        </p:txBody>
      </p:sp>
      <p:sp>
        <p:nvSpPr>
          <p:cNvPr id="53" name="Content Placeholder 2">
            <a:extLst>
              <a:ext uri="{FF2B5EF4-FFF2-40B4-BE49-F238E27FC236}">
                <a16:creationId xmlns:a16="http://schemas.microsoft.com/office/drawing/2014/main" id="{D6AB8244-E063-8B43-98EC-515A793CA14D}"/>
              </a:ext>
            </a:extLst>
          </p:cNvPr>
          <p:cNvSpPr txBox="1">
            <a:spLocks/>
          </p:cNvSpPr>
          <p:nvPr/>
        </p:nvSpPr>
        <p:spPr>
          <a:xfrm>
            <a:off x="7431079" y="1146903"/>
            <a:ext cx="2892227" cy="8394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3200" b="1" dirty="0">
                <a:ea typeface="Courier New" charset="0"/>
                <a:cs typeface="Courier New" charset="0"/>
              </a:rPr>
              <a:t>Step 2: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3200" dirty="0">
                <a:ea typeface="Courier New" charset="0"/>
                <a:cs typeface="Courier New" charset="0"/>
              </a:rPr>
              <a:t>Meta-model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  <a:defRPr/>
            </a:pPr>
            <a:endParaRPr lang="en-US" sz="3200" b="1" dirty="0"/>
          </a:p>
        </p:txBody>
      </p:sp>
      <p:sp>
        <p:nvSpPr>
          <p:cNvPr id="67" name="Content Placeholder 2">
            <a:extLst>
              <a:ext uri="{FF2B5EF4-FFF2-40B4-BE49-F238E27FC236}">
                <a16:creationId xmlns:a16="http://schemas.microsoft.com/office/drawing/2014/main" id="{014AB0ED-CDD9-6846-B365-1675510AC225}"/>
              </a:ext>
            </a:extLst>
          </p:cNvPr>
          <p:cNvSpPr txBox="1">
            <a:spLocks/>
          </p:cNvSpPr>
          <p:nvPr/>
        </p:nvSpPr>
        <p:spPr>
          <a:xfrm>
            <a:off x="4630116" y="1133063"/>
            <a:ext cx="2575171" cy="8981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3200" b="1" dirty="0">
                <a:ea typeface="Courier New" charset="0"/>
                <a:cs typeface="Courier New" charset="0"/>
              </a:rPr>
              <a:t>Step 1:</a:t>
            </a:r>
            <a:br>
              <a:rPr lang="el-GR" sz="3200" dirty="0">
                <a:ea typeface="Courier New" charset="0"/>
                <a:cs typeface="Courier New" charset="0"/>
              </a:rPr>
            </a:br>
            <a:r>
              <a:rPr lang="en-US" sz="3200" dirty="0">
                <a:ea typeface="Courier New" charset="0"/>
                <a:cs typeface="Courier New" charset="0"/>
              </a:rPr>
              <a:t>(</a:t>
            </a:r>
            <a:r>
              <a:rPr lang="en-US" sz="3200" b="1" dirty="0">
                <a:solidFill>
                  <a:srgbClr val="C16E00"/>
                </a:solidFill>
                <a:ea typeface="Courier New" charset="0"/>
                <a:cs typeface="Courier New" charset="0"/>
              </a:rPr>
              <a:t>target</a:t>
            </a:r>
            <a:r>
              <a:rPr lang="en-US" sz="3200" dirty="0">
                <a:ea typeface="Courier New" charset="0"/>
                <a:cs typeface="Courier New" charset="0"/>
              </a:rPr>
              <a:t> </a:t>
            </a:r>
            <a:r>
              <a:rPr lang="en-US" sz="3200" b="1" dirty="0">
                <a:solidFill>
                  <a:srgbClr val="C16E00"/>
                </a:solidFill>
                <a:ea typeface="Courier New" charset="0"/>
                <a:cs typeface="Courier New" charset="0"/>
              </a:rPr>
              <a:t>task</a:t>
            </a:r>
            <a:r>
              <a:rPr lang="en-US" sz="3200" dirty="0">
                <a:ea typeface="Courier New" charset="0"/>
                <a:cs typeface="Courier New" charset="0"/>
              </a:rPr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6D5C9041-436A-DD48-BBFC-421B4738B671}"/>
                  </a:ext>
                </a:extLst>
              </p:cNvPr>
              <p:cNvSpPr/>
              <p:nvPr/>
            </p:nvSpPr>
            <p:spPr>
              <a:xfrm>
                <a:off x="769507" y="6032204"/>
                <a:ext cx="765837" cy="589109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US" sz="2400" b="1" i="1" dirty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dirty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𝑰𝑵</m:t>
                          </m:r>
                        </m:e>
                        <m:sub>
                          <m:r>
                            <a:rPr lang="en-US" sz="2400" b="1" i="1" dirty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𝑺𝒐𝒖𝒓𝒄𝒆</m:t>
                          </m:r>
                        </m:sub>
                      </m:sSub>
                      <m:r>
                        <a:rPr lang="en-US" sz="2400" b="1" i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400" b="1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6D5C9041-436A-DD48-BBFC-421B4738B6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507" y="6032204"/>
                <a:ext cx="765837" cy="589109"/>
              </a:xfrm>
              <a:prstGeom prst="ellipse">
                <a:avLst/>
              </a:prstGeom>
              <a:blipFill>
                <a:blip r:embed="rId3"/>
                <a:stretch>
                  <a:fillRect l="-59016" r="-50820" b="-425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Oval 50">
            <a:extLst>
              <a:ext uri="{FF2B5EF4-FFF2-40B4-BE49-F238E27FC236}">
                <a16:creationId xmlns:a16="http://schemas.microsoft.com/office/drawing/2014/main" id="{2F1CC3D2-CEF4-5946-8270-3556A0CD7C12}"/>
              </a:ext>
            </a:extLst>
          </p:cNvPr>
          <p:cNvSpPr/>
          <p:nvPr/>
        </p:nvSpPr>
        <p:spPr>
          <a:xfrm>
            <a:off x="1535344" y="2621843"/>
            <a:ext cx="875243" cy="58910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976741DF-F8EA-254F-AD1A-DAC963109755}"/>
                  </a:ext>
                </a:extLst>
              </p:cNvPr>
              <p:cNvSpPr/>
              <p:nvPr/>
            </p:nvSpPr>
            <p:spPr>
              <a:xfrm>
                <a:off x="7775097" y="4709190"/>
                <a:ext cx="2967556" cy="589109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pt-BR" sz="2400" b="1" i="1">
                            <a:solidFill>
                              <a:srgbClr val="C16E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solidFill>
                              <a:srgbClr val="C16E00"/>
                            </a:solidFill>
                            <a:latin typeface="Cambria Math" panose="02040503050406030204" pitchFamily="18" charset="0"/>
                          </a:rPr>
                          <m:t>                        </m:t>
                        </m:r>
                      </m:e>
                    </m:d>
                  </m:oMath>
                </a14:m>
                <a:r>
                  <a:rPr lang="en-US" sz="2400" b="1" dirty="0">
                    <a:solidFill>
                      <a:srgbClr val="C16E00"/>
                    </a:solidFill>
                  </a:rPr>
                  <a:t>   </a:t>
                </a:r>
              </a:p>
            </p:txBody>
          </p:sp>
        </mc:Choice>
        <mc:Fallback xmlns=""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976741DF-F8EA-254F-AD1A-DAC9631097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5097" y="4709190"/>
                <a:ext cx="2967556" cy="589109"/>
              </a:xfrm>
              <a:prstGeom prst="ellipse">
                <a:avLst/>
              </a:prstGeom>
              <a:blipFill>
                <a:blip r:embed="rId4"/>
                <a:stretch>
                  <a:fillRect b="-638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0037D21A-0338-EB42-9802-A5E8C8E95FD9}"/>
              </a:ext>
            </a:extLst>
          </p:cNvPr>
          <p:cNvCxnSpPr/>
          <p:nvPr/>
        </p:nvCxnSpPr>
        <p:spPr>
          <a:xfrm flipV="1">
            <a:off x="9258875" y="3351573"/>
            <a:ext cx="0" cy="1361211"/>
          </a:xfrm>
          <a:prstGeom prst="straightConnector1">
            <a:avLst/>
          </a:prstGeom>
          <a:ln w="25400">
            <a:solidFill>
              <a:srgbClr val="C16E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F008587B-618D-B24C-9BC3-BA2C574CD01A}"/>
                  </a:ext>
                </a:extLst>
              </p:cNvPr>
              <p:cNvSpPr/>
              <p:nvPr/>
            </p:nvSpPr>
            <p:spPr>
              <a:xfrm>
                <a:off x="7735357" y="2621259"/>
                <a:ext cx="875243" cy="589109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solidFill>
                            <a:srgbClr val="C16E00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2400" b="1" i="1">
                          <a:solidFill>
                            <a:srgbClr val="C16E00"/>
                          </a:solidFill>
                          <a:latin typeface="Cambria Math" panose="02040503050406030204" pitchFamily="18" charset="0"/>
                        </a:rPr>
                        <m:t>𝑶𝑼</m:t>
                      </m:r>
                      <m:sSub>
                        <m:sSubPr>
                          <m:ctrlPr>
                            <a:rPr lang="en-US" sz="2400" b="1" i="1">
                              <a:solidFill>
                                <a:srgbClr val="C16E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C16E00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rgbClr val="C16E00"/>
                              </a:solidFill>
                              <a:latin typeface="Cambria Math" panose="02040503050406030204" pitchFamily="18" charset="0"/>
                            </a:rPr>
                            <m:t>𝑻𝒂𝒓𝒈𝒆𝒕</m:t>
                          </m:r>
                        </m:sub>
                      </m:sSub>
                      <m:r>
                        <a:rPr lang="en-US" sz="2400" b="1" i="1">
                          <a:solidFill>
                            <a:srgbClr val="C16E0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400" b="1" dirty="0">
                  <a:solidFill>
                    <a:srgbClr val="C16E00"/>
                  </a:solidFill>
                </a:endParaRPr>
              </a:p>
            </p:txBody>
          </p:sp>
        </mc:Choice>
        <mc:Fallback xmlns=""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F008587B-618D-B24C-9BC3-BA2C574CD0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5357" y="2621259"/>
                <a:ext cx="875243" cy="589109"/>
              </a:xfrm>
              <a:prstGeom prst="ellipse">
                <a:avLst/>
              </a:prstGeom>
              <a:blipFill>
                <a:blip r:embed="rId5"/>
                <a:stretch>
                  <a:fillRect l="-61429" r="-5428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Rectangle 67">
            <a:extLst>
              <a:ext uri="{FF2B5EF4-FFF2-40B4-BE49-F238E27FC236}">
                <a16:creationId xmlns:a16="http://schemas.microsoft.com/office/drawing/2014/main" id="{4C48786E-4F36-0F4F-91CD-9BEC17F87133}"/>
              </a:ext>
            </a:extLst>
          </p:cNvPr>
          <p:cNvSpPr/>
          <p:nvPr/>
        </p:nvSpPr>
        <p:spPr>
          <a:xfrm>
            <a:off x="9598411" y="3540930"/>
            <a:ext cx="20061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50000"/>
                  </a:schemeClr>
                </a:solidFill>
              </a:rPr>
              <a:t>GP, SVM, </a:t>
            </a:r>
          </a:p>
          <a:p>
            <a:r>
              <a:rPr lang="en-US" sz="2400" b="1" dirty="0">
                <a:solidFill>
                  <a:schemeClr val="accent1">
                    <a:lumMod val="50000"/>
                  </a:schemeClr>
                </a:solidFill>
              </a:rPr>
              <a:t>LR, BNN </a:t>
            </a:r>
            <a:r>
              <a:rPr lang="is-IS" sz="2400" b="1" dirty="0">
                <a:solidFill>
                  <a:schemeClr val="accent1">
                    <a:lumMod val="50000"/>
                  </a:schemeClr>
                </a:solidFill>
              </a:rPr>
              <a:t>…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D8AED2C1-2480-AF42-AEAF-AC8C42A1FFB5}"/>
                  </a:ext>
                </a:extLst>
              </p:cNvPr>
              <p:cNvSpPr/>
              <p:nvPr/>
            </p:nvSpPr>
            <p:spPr>
              <a:xfrm>
                <a:off x="788015" y="2621843"/>
                <a:ext cx="765837" cy="589109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US" sz="2400" b="1" i="1" dirty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dirty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𝑶𝑼𝑻</m:t>
                          </m:r>
                        </m:e>
                        <m:sub>
                          <m:r>
                            <a:rPr lang="en-US" sz="2400" b="1" i="1" dirty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charset="0"/>
                            </a:rPr>
                            <m:t>𝑺</m:t>
                          </m:r>
                          <m:r>
                            <a:rPr lang="en-US" sz="2400" b="1" i="1" dirty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𝒐𝒖𝒓𝒄𝒆</m:t>
                          </m:r>
                        </m:sub>
                      </m:sSub>
                      <m:r>
                        <a:rPr lang="en-US" sz="2400" b="1" i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400" b="1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D8AED2C1-2480-AF42-AEAF-AC8C42A1FF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015" y="2621843"/>
                <a:ext cx="765837" cy="589109"/>
              </a:xfrm>
              <a:prstGeom prst="ellipse">
                <a:avLst/>
              </a:prstGeom>
              <a:blipFill>
                <a:blip r:embed="rId6"/>
                <a:stretch>
                  <a:fillRect l="-77049" r="-68852" b="-208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EC85B5DC-C22C-C04D-95EF-5F0BA81E4D41}"/>
              </a:ext>
            </a:extLst>
          </p:cNvPr>
          <p:cNvSpPr txBox="1"/>
          <p:nvPr/>
        </p:nvSpPr>
        <p:spPr>
          <a:xfrm>
            <a:off x="2343566" y="4369446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/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EF38A1E9-22BE-FA48-B026-878F75F321C8}"/>
              </a:ext>
            </a:extLst>
          </p:cNvPr>
          <p:cNvCxnSpPr>
            <a:cxnSpLocks/>
            <a:stCxn id="4" idx="0"/>
            <a:endCxn id="41" idx="4"/>
          </p:cNvCxnSpPr>
          <p:nvPr/>
        </p:nvCxnSpPr>
        <p:spPr>
          <a:xfrm flipH="1" flipV="1">
            <a:off x="2246509" y="5444873"/>
            <a:ext cx="4828" cy="64351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752343CB-9387-CE43-995D-E1774BDD7730}"/>
              </a:ext>
            </a:extLst>
          </p:cNvPr>
          <p:cNvSpPr/>
          <p:nvPr/>
        </p:nvSpPr>
        <p:spPr>
          <a:xfrm>
            <a:off x="2020147" y="6088383"/>
            <a:ext cx="462379" cy="46237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B7A412CC-8851-3C49-B9D8-BB12F7666A6A}"/>
              </a:ext>
            </a:extLst>
          </p:cNvPr>
          <p:cNvSpPr/>
          <p:nvPr/>
        </p:nvSpPr>
        <p:spPr>
          <a:xfrm>
            <a:off x="2015319" y="4982493"/>
            <a:ext cx="462379" cy="462379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C825D21-2CB5-B940-A03D-5E5737BCA33F}"/>
              </a:ext>
            </a:extLst>
          </p:cNvPr>
          <p:cNvCxnSpPr>
            <a:cxnSpLocks/>
            <a:stCxn id="43" idx="0"/>
            <a:endCxn id="44" idx="4"/>
          </p:cNvCxnSpPr>
          <p:nvPr/>
        </p:nvCxnSpPr>
        <p:spPr>
          <a:xfrm flipH="1" flipV="1">
            <a:off x="2232310" y="3224843"/>
            <a:ext cx="4828" cy="64351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4EC04EEF-EEF8-294A-A027-3768B6603DB5}"/>
              </a:ext>
            </a:extLst>
          </p:cNvPr>
          <p:cNvSpPr/>
          <p:nvPr/>
        </p:nvSpPr>
        <p:spPr>
          <a:xfrm>
            <a:off x="2005948" y="3868353"/>
            <a:ext cx="462379" cy="462379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B0029B9C-1415-FE4D-B9DB-08EACEA8EDA9}"/>
              </a:ext>
            </a:extLst>
          </p:cNvPr>
          <p:cNvSpPr/>
          <p:nvPr/>
        </p:nvSpPr>
        <p:spPr>
          <a:xfrm>
            <a:off x="2001120" y="2762464"/>
            <a:ext cx="462379" cy="46237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7D165816-3A6B-544E-AEEE-4EE1FCFD360F}"/>
              </a:ext>
            </a:extLst>
          </p:cNvPr>
          <p:cNvCxnSpPr>
            <a:cxnSpLocks/>
            <a:stCxn id="41" idx="0"/>
            <a:endCxn id="43" idx="4"/>
          </p:cNvCxnSpPr>
          <p:nvPr/>
        </p:nvCxnSpPr>
        <p:spPr>
          <a:xfrm flipH="1" flipV="1">
            <a:off x="2237137" y="4330733"/>
            <a:ext cx="9371" cy="65176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Oval 57">
            <a:extLst>
              <a:ext uri="{FF2B5EF4-FFF2-40B4-BE49-F238E27FC236}">
                <a16:creationId xmlns:a16="http://schemas.microsoft.com/office/drawing/2014/main" id="{E5D71785-31E5-A84F-B506-CF0718CC8705}"/>
              </a:ext>
            </a:extLst>
          </p:cNvPr>
          <p:cNvSpPr/>
          <p:nvPr/>
        </p:nvSpPr>
        <p:spPr>
          <a:xfrm>
            <a:off x="1201563" y="3245098"/>
            <a:ext cx="765837" cy="58910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B2162247-9030-6048-8F41-63CE8A8EE84E}"/>
                  </a:ext>
                </a:extLst>
              </p:cNvPr>
              <p:cNvSpPr/>
              <p:nvPr/>
            </p:nvSpPr>
            <p:spPr>
              <a:xfrm>
                <a:off x="1647768" y="4378243"/>
                <a:ext cx="765837" cy="589109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𝑾</m:t>
                      </m:r>
                    </m:oMath>
                  </m:oMathPara>
                </a14:m>
                <a:endParaRPr lang="en-US" sz="2400" b="1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B2162247-9030-6048-8F41-63CE8A8EE8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7768" y="4378243"/>
                <a:ext cx="765837" cy="589109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5E0D7DE7-DB90-E944-8961-692AC38B6FD1}"/>
                  </a:ext>
                </a:extLst>
              </p:cNvPr>
              <p:cNvSpPr/>
              <p:nvPr/>
            </p:nvSpPr>
            <p:spPr>
              <a:xfrm>
                <a:off x="1647768" y="3302670"/>
                <a:ext cx="765837" cy="589109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𝑾</m:t>
                      </m:r>
                    </m:oMath>
                  </m:oMathPara>
                </a14:m>
                <a:endParaRPr lang="en-US" sz="2400" b="1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5E0D7DE7-DB90-E944-8961-692AC38B6F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7768" y="3302670"/>
                <a:ext cx="765837" cy="589109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99B3B256-8DF1-614D-99C3-9A14B5587746}"/>
                  </a:ext>
                </a:extLst>
              </p:cNvPr>
              <p:cNvSpPr/>
              <p:nvPr/>
            </p:nvSpPr>
            <p:spPr>
              <a:xfrm>
                <a:off x="1647768" y="5468958"/>
                <a:ext cx="765837" cy="589109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𝑾</m:t>
                      </m:r>
                    </m:oMath>
                  </m:oMathPara>
                </a14:m>
                <a:endParaRPr lang="en-US" sz="2400" b="1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99B3B256-8DF1-614D-99C3-9A14B558774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7768" y="5468958"/>
                <a:ext cx="765837" cy="589109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CCF2BA33-CD42-1142-90C8-A3C0328369FC}"/>
                  </a:ext>
                </a:extLst>
              </p:cNvPr>
              <p:cNvSpPr/>
              <p:nvPr/>
            </p:nvSpPr>
            <p:spPr>
              <a:xfrm>
                <a:off x="4977476" y="6032204"/>
                <a:ext cx="765837" cy="589109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dirty="0">
                          <a:solidFill>
                            <a:srgbClr val="C16E00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US" sz="2400" b="1" i="1" dirty="0">
                              <a:solidFill>
                                <a:srgbClr val="C16E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dirty="0">
                              <a:solidFill>
                                <a:srgbClr val="C16E00"/>
                              </a:solidFill>
                              <a:latin typeface="Cambria Math" panose="02040503050406030204" pitchFamily="18" charset="0"/>
                            </a:rPr>
                            <m:t>𝑰𝑵</m:t>
                          </m:r>
                        </m:e>
                        <m:sub>
                          <m:r>
                            <a:rPr lang="en-US" sz="2400" b="1" i="1" dirty="0">
                              <a:solidFill>
                                <a:srgbClr val="C16E00"/>
                              </a:solidFill>
                              <a:latin typeface="Cambria Math" panose="02040503050406030204" pitchFamily="18" charset="0"/>
                            </a:rPr>
                            <m:t>𝑻𝒂𝒓𝒈𝒆𝒕</m:t>
                          </m:r>
                        </m:sub>
                      </m:sSub>
                      <m:r>
                        <a:rPr lang="en-US" sz="2400" b="1" i="1" dirty="0">
                          <a:solidFill>
                            <a:srgbClr val="C16E0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400" b="1" dirty="0">
                  <a:solidFill>
                    <a:srgbClr val="C16E00"/>
                  </a:solidFill>
                </a:endParaRPr>
              </a:p>
            </p:txBody>
          </p:sp>
        </mc:Choice>
        <mc:Fallback xmlns=""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CCF2BA33-CD42-1142-90C8-A3C0328369F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7476" y="6032204"/>
                <a:ext cx="765837" cy="589109"/>
              </a:xfrm>
              <a:prstGeom prst="ellipse">
                <a:avLst/>
              </a:prstGeom>
              <a:blipFill>
                <a:blip r:embed="rId8"/>
                <a:stretch>
                  <a:fillRect l="-60656" r="-50820" b="-212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Oval 71">
            <a:extLst>
              <a:ext uri="{FF2B5EF4-FFF2-40B4-BE49-F238E27FC236}">
                <a16:creationId xmlns:a16="http://schemas.microsoft.com/office/drawing/2014/main" id="{5F013F0A-9C10-0A48-9A42-557AFDEA41C5}"/>
              </a:ext>
            </a:extLst>
          </p:cNvPr>
          <p:cNvSpPr/>
          <p:nvPr/>
        </p:nvSpPr>
        <p:spPr>
          <a:xfrm>
            <a:off x="5743313" y="2621843"/>
            <a:ext cx="875243" cy="58910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AFCEB0DF-8E59-0C41-B8BC-6E2E8662328C}"/>
                  </a:ext>
                </a:extLst>
              </p:cNvPr>
              <p:cNvSpPr/>
              <p:nvPr/>
            </p:nvSpPr>
            <p:spPr>
              <a:xfrm>
                <a:off x="4879252" y="2634022"/>
                <a:ext cx="765837" cy="589109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dirty="0">
                          <a:solidFill>
                            <a:srgbClr val="C16E00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US" sz="2400" b="1" i="1" dirty="0">
                              <a:solidFill>
                                <a:srgbClr val="C16E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dirty="0">
                              <a:solidFill>
                                <a:srgbClr val="C16E00"/>
                              </a:solidFill>
                              <a:latin typeface="Cambria Math" panose="02040503050406030204" pitchFamily="18" charset="0"/>
                            </a:rPr>
                            <m:t>𝑶𝑼𝑻</m:t>
                          </m:r>
                        </m:e>
                        <m:sub>
                          <m:r>
                            <a:rPr lang="en-US" sz="2400" b="1" i="1" dirty="0">
                              <a:solidFill>
                                <a:srgbClr val="C16E00"/>
                              </a:solidFill>
                              <a:latin typeface="Cambria Math" panose="02040503050406030204" pitchFamily="18" charset="0"/>
                            </a:rPr>
                            <m:t>𝑻𝒂𝒓𝒈𝒆𝒕</m:t>
                          </m:r>
                        </m:sub>
                      </m:sSub>
                      <m:r>
                        <a:rPr lang="en-US" sz="2400" b="1" i="1" dirty="0">
                          <a:solidFill>
                            <a:srgbClr val="C16E0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400" b="1" dirty="0">
                  <a:solidFill>
                    <a:srgbClr val="C16E00"/>
                  </a:solidFill>
                </a:endParaRPr>
              </a:p>
            </p:txBody>
          </p:sp>
        </mc:Choice>
        <mc:Fallback xmlns=""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AFCEB0DF-8E59-0C41-B8BC-6E2E866232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9252" y="2634022"/>
                <a:ext cx="765837" cy="589109"/>
              </a:xfrm>
              <a:prstGeom prst="ellipse">
                <a:avLst/>
              </a:prstGeom>
              <a:blipFill>
                <a:blip r:embed="rId9"/>
                <a:stretch>
                  <a:fillRect l="-80000" r="-70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TextBox 74">
            <a:extLst>
              <a:ext uri="{FF2B5EF4-FFF2-40B4-BE49-F238E27FC236}">
                <a16:creationId xmlns:a16="http://schemas.microsoft.com/office/drawing/2014/main" id="{E4C9000E-93D3-B647-95A1-1D6F659F1828}"/>
              </a:ext>
            </a:extLst>
          </p:cNvPr>
          <p:cNvSpPr txBox="1"/>
          <p:nvPr/>
        </p:nvSpPr>
        <p:spPr>
          <a:xfrm>
            <a:off x="6551535" y="4369446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/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48A9D0AA-F029-7E47-9C42-471218F33643}"/>
              </a:ext>
            </a:extLst>
          </p:cNvPr>
          <p:cNvCxnSpPr>
            <a:cxnSpLocks/>
            <a:stCxn id="77" idx="0"/>
            <a:endCxn id="78" idx="4"/>
          </p:cNvCxnSpPr>
          <p:nvPr/>
        </p:nvCxnSpPr>
        <p:spPr>
          <a:xfrm flipH="1" flipV="1">
            <a:off x="6454478" y="5444873"/>
            <a:ext cx="4828" cy="64351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Oval 76">
            <a:extLst>
              <a:ext uri="{FF2B5EF4-FFF2-40B4-BE49-F238E27FC236}">
                <a16:creationId xmlns:a16="http://schemas.microsoft.com/office/drawing/2014/main" id="{74B99759-6F86-C042-9961-D0075BCF7FEE}"/>
              </a:ext>
            </a:extLst>
          </p:cNvPr>
          <p:cNvSpPr/>
          <p:nvPr/>
        </p:nvSpPr>
        <p:spPr>
          <a:xfrm>
            <a:off x="6228116" y="6088383"/>
            <a:ext cx="462379" cy="46237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2BC099CB-F920-594D-AD8D-6DE24722C080}"/>
              </a:ext>
            </a:extLst>
          </p:cNvPr>
          <p:cNvSpPr/>
          <p:nvPr/>
        </p:nvSpPr>
        <p:spPr>
          <a:xfrm>
            <a:off x="6223288" y="4982493"/>
            <a:ext cx="462379" cy="462379"/>
          </a:xfrm>
          <a:prstGeom prst="ellipse">
            <a:avLst/>
          </a:prstGeom>
          <a:solidFill>
            <a:srgbClr val="C16E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F82BDAC8-5A2E-494C-A004-A6FDC3D0C155}"/>
              </a:ext>
            </a:extLst>
          </p:cNvPr>
          <p:cNvCxnSpPr>
            <a:cxnSpLocks/>
            <a:stCxn id="90" idx="0"/>
            <a:endCxn id="91" idx="4"/>
          </p:cNvCxnSpPr>
          <p:nvPr/>
        </p:nvCxnSpPr>
        <p:spPr>
          <a:xfrm flipH="1" flipV="1">
            <a:off x="6440279" y="3224843"/>
            <a:ext cx="4828" cy="64351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Oval 89">
            <a:extLst>
              <a:ext uri="{FF2B5EF4-FFF2-40B4-BE49-F238E27FC236}">
                <a16:creationId xmlns:a16="http://schemas.microsoft.com/office/drawing/2014/main" id="{F24F7E60-40D0-D545-AA87-B7300A8E8DA8}"/>
              </a:ext>
            </a:extLst>
          </p:cNvPr>
          <p:cNvSpPr/>
          <p:nvPr/>
        </p:nvSpPr>
        <p:spPr>
          <a:xfrm>
            <a:off x="6213917" y="3868353"/>
            <a:ext cx="462379" cy="462379"/>
          </a:xfrm>
          <a:prstGeom prst="ellipse">
            <a:avLst/>
          </a:prstGeom>
          <a:solidFill>
            <a:srgbClr val="C16E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ADC561EF-BD84-9E4A-84A8-99C0053B9365}"/>
              </a:ext>
            </a:extLst>
          </p:cNvPr>
          <p:cNvSpPr/>
          <p:nvPr/>
        </p:nvSpPr>
        <p:spPr>
          <a:xfrm>
            <a:off x="6209089" y="2762464"/>
            <a:ext cx="462379" cy="46237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865F604D-E46D-E94E-8BAE-4FC8AA2E5EF5}"/>
              </a:ext>
            </a:extLst>
          </p:cNvPr>
          <p:cNvCxnSpPr>
            <a:cxnSpLocks/>
            <a:stCxn id="78" idx="0"/>
            <a:endCxn id="90" idx="4"/>
          </p:cNvCxnSpPr>
          <p:nvPr/>
        </p:nvCxnSpPr>
        <p:spPr>
          <a:xfrm flipH="1" flipV="1">
            <a:off x="6445107" y="4330733"/>
            <a:ext cx="9371" cy="65176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Oval 92">
            <a:extLst>
              <a:ext uri="{FF2B5EF4-FFF2-40B4-BE49-F238E27FC236}">
                <a16:creationId xmlns:a16="http://schemas.microsoft.com/office/drawing/2014/main" id="{50BBC501-F1CC-8E4E-9051-25C885C955B6}"/>
              </a:ext>
            </a:extLst>
          </p:cNvPr>
          <p:cNvSpPr/>
          <p:nvPr/>
        </p:nvSpPr>
        <p:spPr>
          <a:xfrm>
            <a:off x="5409532" y="3245098"/>
            <a:ext cx="765837" cy="58910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Oval 93">
                <a:extLst>
                  <a:ext uri="{FF2B5EF4-FFF2-40B4-BE49-F238E27FC236}">
                    <a16:creationId xmlns:a16="http://schemas.microsoft.com/office/drawing/2014/main" id="{1C1C2947-1C71-834D-9C87-484A2BC74445}"/>
                  </a:ext>
                </a:extLst>
              </p:cNvPr>
              <p:cNvSpPr/>
              <p:nvPr/>
            </p:nvSpPr>
            <p:spPr>
              <a:xfrm>
                <a:off x="5855738" y="4378243"/>
                <a:ext cx="765837" cy="589109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𝑾</m:t>
                      </m:r>
                    </m:oMath>
                  </m:oMathPara>
                </a14:m>
                <a:endParaRPr lang="en-US" sz="2400" b="1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4" name="Oval 93">
                <a:extLst>
                  <a:ext uri="{FF2B5EF4-FFF2-40B4-BE49-F238E27FC236}">
                    <a16:creationId xmlns:a16="http://schemas.microsoft.com/office/drawing/2014/main" id="{1C1C2947-1C71-834D-9C87-484A2BC7444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5738" y="4378243"/>
                <a:ext cx="765837" cy="589109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84F1A6E0-AAED-D742-BDB6-ACCF64BA6C08}"/>
                  </a:ext>
                </a:extLst>
              </p:cNvPr>
              <p:cNvSpPr/>
              <p:nvPr/>
            </p:nvSpPr>
            <p:spPr>
              <a:xfrm>
                <a:off x="5855738" y="3302670"/>
                <a:ext cx="765837" cy="589109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𝑾</m:t>
                      </m:r>
                    </m:oMath>
                  </m:oMathPara>
                </a14:m>
                <a:endParaRPr lang="en-US" sz="2400" b="1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84F1A6E0-AAED-D742-BDB6-ACCF64BA6C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5738" y="3302670"/>
                <a:ext cx="765837" cy="589109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F92D9A58-2EA2-A342-8028-4FA7F50B3542}"/>
                  </a:ext>
                </a:extLst>
              </p:cNvPr>
              <p:cNvSpPr/>
              <p:nvPr/>
            </p:nvSpPr>
            <p:spPr>
              <a:xfrm>
                <a:off x="5863816" y="5468958"/>
                <a:ext cx="765837" cy="589109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𝑾</m:t>
                      </m:r>
                    </m:oMath>
                  </m:oMathPara>
                </a14:m>
                <a:endParaRPr lang="en-US" sz="2400" b="1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F92D9A58-2EA2-A342-8028-4FA7F50B35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3816" y="5468958"/>
                <a:ext cx="765837" cy="589109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7" name="Oval 96">
            <a:extLst>
              <a:ext uri="{FF2B5EF4-FFF2-40B4-BE49-F238E27FC236}">
                <a16:creationId xmlns:a16="http://schemas.microsoft.com/office/drawing/2014/main" id="{63A3F5B5-2715-1D41-97EB-F2B94778C50F}"/>
              </a:ext>
            </a:extLst>
          </p:cNvPr>
          <p:cNvSpPr/>
          <p:nvPr/>
        </p:nvSpPr>
        <p:spPr>
          <a:xfrm>
            <a:off x="9027685" y="2762464"/>
            <a:ext cx="462379" cy="46237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DC7AC97F-EBD2-764A-8384-320A3C58EFE2}"/>
              </a:ext>
            </a:extLst>
          </p:cNvPr>
          <p:cNvSpPr/>
          <p:nvPr/>
        </p:nvSpPr>
        <p:spPr>
          <a:xfrm>
            <a:off x="8649659" y="4772555"/>
            <a:ext cx="462379" cy="462379"/>
          </a:xfrm>
          <a:prstGeom prst="ellipse">
            <a:avLst/>
          </a:prstGeom>
          <a:solidFill>
            <a:srgbClr val="C16E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F696D42E-385D-394F-AD31-40752172E8F8}"/>
              </a:ext>
            </a:extLst>
          </p:cNvPr>
          <p:cNvSpPr/>
          <p:nvPr/>
        </p:nvSpPr>
        <p:spPr>
          <a:xfrm>
            <a:off x="9464965" y="4772555"/>
            <a:ext cx="462379" cy="462379"/>
          </a:xfrm>
          <a:prstGeom prst="ellipse">
            <a:avLst/>
          </a:prstGeom>
          <a:solidFill>
            <a:srgbClr val="C16E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749886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repeatCount="5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0B33F-71E3-6444-903E-F237767BA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/>
              <a:t>Meta-model based repurposing</a:t>
            </a:r>
            <a:endParaRPr lang="en-US" sz="32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08121B-6FF4-4D45-BF71-81FD02CFF2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AFE5D-A956-4140-BC20-D77775E264F7}" type="datetime1">
              <a:rPr lang="en-US" smtClean="0"/>
              <a:t>3/6/19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1B51CF-C528-D34E-A1B3-37C15F1963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E5769-071A-4802-A81A-7DE9AD3F6647}" type="slidenum">
              <a:rPr lang="en-US" smtClean="0"/>
              <a:t>22</a:t>
            </a:fld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289690F-1895-084D-8224-1C6F8AB87DC1}"/>
              </a:ext>
            </a:extLst>
          </p:cNvPr>
          <p:cNvSpPr/>
          <p:nvPr/>
        </p:nvSpPr>
        <p:spPr>
          <a:xfrm>
            <a:off x="1054274" y="2529035"/>
            <a:ext cx="9958192" cy="2481376"/>
          </a:xfrm>
          <a:prstGeom prst="rect">
            <a:avLst/>
          </a:prstGeom>
          <a:solidFill>
            <a:schemeClr val="accent6">
              <a:lumMod val="60000"/>
              <a:lumOff val="40000"/>
              <a:alpha val="1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951E48-BA67-094B-998C-E8368AB1E704}"/>
              </a:ext>
            </a:extLst>
          </p:cNvPr>
          <p:cNvSpPr txBox="1"/>
          <p:nvPr/>
        </p:nvSpPr>
        <p:spPr>
          <a:xfrm>
            <a:off x="1265129" y="2680569"/>
            <a:ext cx="9369467" cy="2028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200" dirty="0" err="1"/>
              <a:t>repurposer</a:t>
            </a:r>
            <a:r>
              <a:rPr lang="en-US" sz="2200" dirty="0"/>
              <a:t> </a:t>
            </a:r>
            <a:r>
              <a:rPr lang="en-US" sz="2200" dirty="0">
                <a:solidFill>
                  <a:srgbClr val="FF0000"/>
                </a:solidFill>
              </a:rPr>
              <a:t>=</a:t>
            </a:r>
            <a:r>
              <a:rPr lang="en-US" sz="2200" dirty="0"/>
              <a:t> </a:t>
            </a:r>
            <a:r>
              <a:rPr lang="en-US" sz="2200" dirty="0" err="1"/>
              <a:t>xfer.LrRepurposer</a:t>
            </a:r>
            <a:r>
              <a:rPr lang="en-US" sz="2200" dirty="0"/>
              <a:t>(</a:t>
            </a:r>
            <a:r>
              <a:rPr lang="en-US" sz="2200" dirty="0" err="1"/>
              <a:t>source_model</a:t>
            </a:r>
            <a:r>
              <a:rPr lang="en-US" sz="2200" dirty="0"/>
              <a:t>, </a:t>
            </a:r>
            <a:r>
              <a:rPr lang="en-US" sz="2200" dirty="0" err="1">
                <a:solidFill>
                  <a:schemeClr val="accent2">
                    <a:lumMod val="75000"/>
                  </a:schemeClr>
                </a:solidFill>
              </a:rPr>
              <a:t>feature_layer_names</a:t>
            </a:r>
            <a:r>
              <a:rPr lang="en-US" sz="2200" dirty="0">
                <a:solidFill>
                  <a:srgbClr val="FF0000"/>
                </a:solidFill>
              </a:rPr>
              <a:t>=</a:t>
            </a:r>
            <a:r>
              <a:rPr lang="en-US" sz="2200" dirty="0"/>
              <a:t>[</a:t>
            </a:r>
            <a:r>
              <a:rPr lang="en-US" sz="2200" dirty="0">
                <a:solidFill>
                  <a:srgbClr val="7030A0"/>
                </a:solidFill>
              </a:rPr>
              <a:t>'fc2'</a:t>
            </a:r>
            <a:r>
              <a:rPr lang="en-US" sz="2200" dirty="0"/>
              <a:t>,</a:t>
            </a:r>
            <a:r>
              <a:rPr lang="en-US" sz="2200" dirty="0">
                <a:solidFill>
                  <a:srgbClr val="7030A0"/>
                </a:solidFill>
              </a:rPr>
              <a:t>'fc3’</a:t>
            </a:r>
            <a:r>
              <a:rPr lang="en-US" sz="2200" dirty="0"/>
              <a:t>])</a:t>
            </a:r>
          </a:p>
          <a:p>
            <a:pPr>
              <a:lnSpc>
                <a:spcPct val="200000"/>
              </a:lnSpc>
            </a:pPr>
            <a:r>
              <a:rPr lang="en-US" sz="2200" dirty="0" err="1"/>
              <a:t>repurposer.repurpose</a:t>
            </a:r>
            <a:r>
              <a:rPr lang="en-US" sz="2200" dirty="0"/>
              <a:t>(</a:t>
            </a:r>
            <a:r>
              <a:rPr lang="en-US" sz="2200" dirty="0" err="1"/>
              <a:t>train_iterator</a:t>
            </a:r>
            <a:r>
              <a:rPr lang="en-US" sz="2200" dirty="0"/>
              <a:t>)</a:t>
            </a:r>
          </a:p>
          <a:p>
            <a:pPr>
              <a:lnSpc>
                <a:spcPct val="200000"/>
              </a:lnSpc>
            </a:pPr>
            <a:r>
              <a:rPr lang="en-US" sz="2200" dirty="0"/>
              <a:t>predictions </a:t>
            </a:r>
            <a:r>
              <a:rPr lang="en-US" sz="2200" dirty="0">
                <a:solidFill>
                  <a:srgbClr val="FF0000"/>
                </a:solidFill>
              </a:rPr>
              <a:t>=</a:t>
            </a:r>
            <a:r>
              <a:rPr lang="en-US" sz="2200" dirty="0"/>
              <a:t> </a:t>
            </a:r>
            <a:r>
              <a:rPr lang="en-US" sz="2200" dirty="0" err="1"/>
              <a:t>repurposer.predict_label</a:t>
            </a:r>
            <a:r>
              <a:rPr lang="en-US" sz="2200" dirty="0"/>
              <a:t>(</a:t>
            </a:r>
            <a:r>
              <a:rPr lang="en-US" sz="2200" dirty="0" err="1"/>
              <a:t>test_iterator</a:t>
            </a:r>
            <a:r>
              <a:rPr lang="en-US" sz="22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0680431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Content Placeholder 2">
            <a:extLst>
              <a:ext uri="{FF2B5EF4-FFF2-40B4-BE49-F238E27FC236}">
                <a16:creationId xmlns:a16="http://schemas.microsoft.com/office/drawing/2014/main" id="{EC67F826-0C4A-954A-A33E-48EB5A04B625}"/>
              </a:ext>
            </a:extLst>
          </p:cNvPr>
          <p:cNvSpPr txBox="1">
            <a:spLocks/>
          </p:cNvSpPr>
          <p:nvPr/>
        </p:nvSpPr>
        <p:spPr>
          <a:xfrm>
            <a:off x="2124009" y="997269"/>
            <a:ext cx="1846919" cy="12020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3200" b="1" u="sng" dirty="0">
                <a:ea typeface="Courier New" charset="0"/>
                <a:cs typeface="Courier New" charset="0"/>
              </a:rPr>
              <a:t>Given</a:t>
            </a:r>
            <a:endParaRPr lang="en-US" sz="3200" b="1" u="sn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3F193F9E-0CFF-9F43-A172-209485815101}"/>
                  </a:ext>
                </a:extLst>
              </p:cNvPr>
              <p:cNvSpPr/>
              <p:nvPr/>
            </p:nvSpPr>
            <p:spPr>
              <a:xfrm>
                <a:off x="2025038" y="4967010"/>
                <a:ext cx="765837" cy="589109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US" sz="2400" b="1" i="1" dirty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dirty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𝑰𝑵</m:t>
                          </m:r>
                        </m:e>
                        <m:sub>
                          <m:r>
                            <a:rPr lang="en-US" sz="2400" b="1" i="1" dirty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𝑺𝒐𝒖𝒓𝒄𝒆</m:t>
                          </m:r>
                        </m:sub>
                      </m:sSub>
                      <m:r>
                        <a:rPr lang="en-US" sz="2400" b="1" i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400" b="1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3F193F9E-0CFF-9F43-A172-2094858151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5038" y="4967010"/>
                <a:ext cx="765837" cy="589109"/>
              </a:xfrm>
              <a:prstGeom prst="ellipse">
                <a:avLst/>
              </a:prstGeom>
              <a:blipFill>
                <a:blip r:embed="rId3"/>
                <a:stretch>
                  <a:fillRect l="-58065" r="-50000" b="-425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Oval 51">
            <a:extLst>
              <a:ext uri="{FF2B5EF4-FFF2-40B4-BE49-F238E27FC236}">
                <a16:creationId xmlns:a16="http://schemas.microsoft.com/office/drawing/2014/main" id="{39CCE64D-C607-E041-A102-40BCC2735D1F}"/>
              </a:ext>
            </a:extLst>
          </p:cNvPr>
          <p:cNvSpPr/>
          <p:nvPr/>
        </p:nvSpPr>
        <p:spPr>
          <a:xfrm>
            <a:off x="2790875" y="1556648"/>
            <a:ext cx="875243" cy="58910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19858E28-1112-0C47-8B28-94C9E93B3E59}"/>
                  </a:ext>
                </a:extLst>
              </p:cNvPr>
              <p:cNvSpPr/>
              <p:nvPr/>
            </p:nvSpPr>
            <p:spPr>
              <a:xfrm>
                <a:off x="2043546" y="1556648"/>
                <a:ext cx="765837" cy="589109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US" sz="2400" b="1" i="1" dirty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dirty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𝑶𝑼𝑻</m:t>
                          </m:r>
                        </m:e>
                        <m:sub>
                          <m:r>
                            <a:rPr lang="en-US" sz="2400" b="1" i="1" dirty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charset="0"/>
                            </a:rPr>
                            <m:t>𝑺</m:t>
                          </m:r>
                          <m:r>
                            <a:rPr lang="en-US" sz="2400" b="1" i="1" dirty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𝒐𝒖𝒓𝒄𝒆</m:t>
                          </m:r>
                        </m:sub>
                      </m:sSub>
                      <m:r>
                        <a:rPr lang="en-US" sz="2400" b="1" i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400" b="1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19858E28-1112-0C47-8B28-94C9E93B3E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3546" y="1556648"/>
                <a:ext cx="765837" cy="589109"/>
              </a:xfrm>
              <a:prstGeom prst="ellipse">
                <a:avLst/>
              </a:prstGeom>
              <a:blipFill>
                <a:blip r:embed="rId4"/>
                <a:stretch>
                  <a:fillRect l="-77049" r="-68852" b="-212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6" name="TextBox 95">
            <a:extLst>
              <a:ext uri="{FF2B5EF4-FFF2-40B4-BE49-F238E27FC236}">
                <a16:creationId xmlns:a16="http://schemas.microsoft.com/office/drawing/2014/main" id="{9C6A5862-9EE4-5949-B7AD-94BB5A195236}"/>
              </a:ext>
            </a:extLst>
          </p:cNvPr>
          <p:cNvSpPr txBox="1"/>
          <p:nvPr/>
        </p:nvSpPr>
        <p:spPr>
          <a:xfrm>
            <a:off x="3599097" y="3304252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/>
          </a:p>
        </p:txBody>
      </p: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6E34BDA3-130B-A748-ACF3-D9CCB8498A6E}"/>
              </a:ext>
            </a:extLst>
          </p:cNvPr>
          <p:cNvCxnSpPr>
            <a:cxnSpLocks/>
            <a:stCxn id="98" idx="0"/>
            <a:endCxn id="99" idx="4"/>
          </p:cNvCxnSpPr>
          <p:nvPr/>
        </p:nvCxnSpPr>
        <p:spPr>
          <a:xfrm flipH="1" flipV="1">
            <a:off x="3502039" y="4379678"/>
            <a:ext cx="4828" cy="64351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Oval 97">
            <a:extLst>
              <a:ext uri="{FF2B5EF4-FFF2-40B4-BE49-F238E27FC236}">
                <a16:creationId xmlns:a16="http://schemas.microsoft.com/office/drawing/2014/main" id="{F54C9E89-D232-8542-89C4-7DB067E36C48}"/>
              </a:ext>
            </a:extLst>
          </p:cNvPr>
          <p:cNvSpPr/>
          <p:nvPr/>
        </p:nvSpPr>
        <p:spPr>
          <a:xfrm>
            <a:off x="3275677" y="5023188"/>
            <a:ext cx="462379" cy="46237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D5692974-B436-1140-AA34-39221E109D05}"/>
              </a:ext>
            </a:extLst>
          </p:cNvPr>
          <p:cNvSpPr/>
          <p:nvPr/>
        </p:nvSpPr>
        <p:spPr>
          <a:xfrm>
            <a:off x="3270849" y="3917299"/>
            <a:ext cx="462379" cy="462379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F3C451E5-BDFA-9F49-8F13-70284A8931B4}"/>
              </a:ext>
            </a:extLst>
          </p:cNvPr>
          <p:cNvCxnSpPr>
            <a:cxnSpLocks/>
            <a:stCxn id="101" idx="0"/>
            <a:endCxn id="102" idx="4"/>
          </p:cNvCxnSpPr>
          <p:nvPr/>
        </p:nvCxnSpPr>
        <p:spPr>
          <a:xfrm flipH="1" flipV="1">
            <a:off x="3487841" y="2159649"/>
            <a:ext cx="4828" cy="64351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Oval 100">
            <a:extLst>
              <a:ext uri="{FF2B5EF4-FFF2-40B4-BE49-F238E27FC236}">
                <a16:creationId xmlns:a16="http://schemas.microsoft.com/office/drawing/2014/main" id="{B562FA49-225B-6942-8330-42F6EDBE6B11}"/>
              </a:ext>
            </a:extLst>
          </p:cNvPr>
          <p:cNvSpPr/>
          <p:nvPr/>
        </p:nvSpPr>
        <p:spPr>
          <a:xfrm>
            <a:off x="3261479" y="2803159"/>
            <a:ext cx="462379" cy="462379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C015CD97-558C-0242-8CD8-AAD8A13D0B6A}"/>
              </a:ext>
            </a:extLst>
          </p:cNvPr>
          <p:cNvSpPr/>
          <p:nvPr/>
        </p:nvSpPr>
        <p:spPr>
          <a:xfrm>
            <a:off x="3256651" y="1697269"/>
            <a:ext cx="462379" cy="46237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4C0C5601-BDE8-A047-B375-7C13CB08C76C}"/>
              </a:ext>
            </a:extLst>
          </p:cNvPr>
          <p:cNvCxnSpPr>
            <a:cxnSpLocks/>
            <a:stCxn id="99" idx="0"/>
            <a:endCxn id="101" idx="4"/>
          </p:cNvCxnSpPr>
          <p:nvPr/>
        </p:nvCxnSpPr>
        <p:spPr>
          <a:xfrm flipH="1" flipV="1">
            <a:off x="3492668" y="3265538"/>
            <a:ext cx="9371" cy="65176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Oval 103">
            <a:extLst>
              <a:ext uri="{FF2B5EF4-FFF2-40B4-BE49-F238E27FC236}">
                <a16:creationId xmlns:a16="http://schemas.microsoft.com/office/drawing/2014/main" id="{96A5536A-F4B3-0744-98F4-25E1E6EB77D5}"/>
              </a:ext>
            </a:extLst>
          </p:cNvPr>
          <p:cNvSpPr/>
          <p:nvPr/>
        </p:nvSpPr>
        <p:spPr>
          <a:xfrm>
            <a:off x="2457094" y="2179903"/>
            <a:ext cx="765837" cy="58910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E88A7171-6B00-FC47-8AB9-E1DEA3A1D794}"/>
                  </a:ext>
                </a:extLst>
              </p:cNvPr>
              <p:cNvSpPr/>
              <p:nvPr/>
            </p:nvSpPr>
            <p:spPr>
              <a:xfrm>
                <a:off x="2903299" y="3313048"/>
                <a:ext cx="765837" cy="589109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𝑾</m:t>
                      </m:r>
                    </m:oMath>
                  </m:oMathPara>
                </a14:m>
                <a:endParaRPr lang="en-US" sz="2400" b="1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E88A7171-6B00-FC47-8AB9-E1DEA3A1D7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3299" y="3313048"/>
                <a:ext cx="765837" cy="589109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Oval 105">
                <a:extLst>
                  <a:ext uri="{FF2B5EF4-FFF2-40B4-BE49-F238E27FC236}">
                    <a16:creationId xmlns:a16="http://schemas.microsoft.com/office/drawing/2014/main" id="{6310A4AA-90D0-E848-BE3F-3801FDDD866D}"/>
                  </a:ext>
                </a:extLst>
              </p:cNvPr>
              <p:cNvSpPr/>
              <p:nvPr/>
            </p:nvSpPr>
            <p:spPr>
              <a:xfrm>
                <a:off x="2903299" y="2237475"/>
                <a:ext cx="765837" cy="589109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𝑾</m:t>
                      </m:r>
                    </m:oMath>
                  </m:oMathPara>
                </a14:m>
                <a:endParaRPr lang="en-US" sz="2400" b="1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6" name="Oval 105">
                <a:extLst>
                  <a:ext uri="{FF2B5EF4-FFF2-40B4-BE49-F238E27FC236}">
                    <a16:creationId xmlns:a16="http://schemas.microsoft.com/office/drawing/2014/main" id="{6310A4AA-90D0-E848-BE3F-3801FDDD86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3299" y="2237475"/>
                <a:ext cx="765837" cy="589109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Oval 106">
                <a:extLst>
                  <a:ext uri="{FF2B5EF4-FFF2-40B4-BE49-F238E27FC236}">
                    <a16:creationId xmlns:a16="http://schemas.microsoft.com/office/drawing/2014/main" id="{3E7794D0-20CA-0642-B2F6-ABF6590F9D76}"/>
                  </a:ext>
                </a:extLst>
              </p:cNvPr>
              <p:cNvSpPr/>
              <p:nvPr/>
            </p:nvSpPr>
            <p:spPr>
              <a:xfrm>
                <a:off x="2903299" y="4403763"/>
                <a:ext cx="765837" cy="589109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𝑾</m:t>
                      </m:r>
                    </m:oMath>
                  </m:oMathPara>
                </a14:m>
                <a:endParaRPr lang="en-US" sz="2400" b="1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7" name="Oval 106">
                <a:extLst>
                  <a:ext uri="{FF2B5EF4-FFF2-40B4-BE49-F238E27FC236}">
                    <a16:creationId xmlns:a16="http://schemas.microsoft.com/office/drawing/2014/main" id="{3E7794D0-20CA-0642-B2F6-ABF6590F9D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3299" y="4403763"/>
                <a:ext cx="765837" cy="589109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351B9C57-836B-714C-925E-D39496A2BF09}"/>
              </a:ext>
            </a:extLst>
          </p:cNvPr>
          <p:cNvSpPr/>
          <p:nvPr/>
        </p:nvSpPr>
        <p:spPr>
          <a:xfrm>
            <a:off x="11245974" y="5985763"/>
            <a:ext cx="840607" cy="7452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83DF907E-0CE6-7044-AFE5-F7DBA46CB1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9843"/>
            <a:ext cx="10515600" cy="884919"/>
          </a:xfrm>
        </p:spPr>
        <p:txBody>
          <a:bodyPr>
            <a:noAutofit/>
          </a:bodyPr>
          <a:lstStyle/>
          <a:p>
            <a:r>
              <a:rPr lang="en-US" sz="3200" b="1" dirty="0"/>
              <a:t>Fine-tuning based repurposing</a:t>
            </a:r>
            <a:endParaRPr lang="en-US" sz="3733" b="1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1005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repeatCount="5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5" presetClass="entr" presetSubtype="0" repeatCount="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5" presetClass="entr" presetSubtype="0" repeatCount="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Content Placeholder 2">
            <a:extLst>
              <a:ext uri="{FF2B5EF4-FFF2-40B4-BE49-F238E27FC236}">
                <a16:creationId xmlns:a16="http://schemas.microsoft.com/office/drawing/2014/main" id="{EC67F826-0C4A-954A-A33E-48EB5A04B625}"/>
              </a:ext>
            </a:extLst>
          </p:cNvPr>
          <p:cNvSpPr txBox="1">
            <a:spLocks/>
          </p:cNvSpPr>
          <p:nvPr/>
        </p:nvSpPr>
        <p:spPr>
          <a:xfrm>
            <a:off x="2124009" y="997269"/>
            <a:ext cx="1846919" cy="12020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3200" b="1" u="sng" dirty="0">
                <a:ea typeface="Courier New" charset="0"/>
                <a:cs typeface="Courier New" charset="0"/>
              </a:rPr>
              <a:t>Given</a:t>
            </a:r>
            <a:endParaRPr lang="en-US" sz="3200" b="1" u="sng" dirty="0"/>
          </a:p>
        </p:txBody>
      </p:sp>
      <p:sp>
        <p:nvSpPr>
          <p:cNvPr id="124" name="Content Placeholder 2">
            <a:extLst>
              <a:ext uri="{FF2B5EF4-FFF2-40B4-BE49-F238E27FC236}">
                <a16:creationId xmlns:a16="http://schemas.microsoft.com/office/drawing/2014/main" id="{494AA414-0169-BC4A-9A5B-DE0E8C6A06FE}"/>
              </a:ext>
            </a:extLst>
          </p:cNvPr>
          <p:cNvSpPr txBox="1">
            <a:spLocks/>
          </p:cNvSpPr>
          <p:nvPr/>
        </p:nvSpPr>
        <p:spPr>
          <a:xfrm>
            <a:off x="6050039" y="1002911"/>
            <a:ext cx="1508584" cy="11789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3200" b="1" u="sng" dirty="0">
                <a:ea typeface="Courier New" charset="0"/>
                <a:cs typeface="Courier New" charset="0"/>
              </a:rPr>
              <a:t>Refine</a:t>
            </a:r>
            <a:endParaRPr lang="en-US" sz="3200" b="1" u="sn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3F193F9E-0CFF-9F43-A172-209485815101}"/>
                  </a:ext>
                </a:extLst>
              </p:cNvPr>
              <p:cNvSpPr/>
              <p:nvPr/>
            </p:nvSpPr>
            <p:spPr>
              <a:xfrm>
                <a:off x="2025038" y="4967010"/>
                <a:ext cx="765837" cy="589109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US" sz="2400" b="1" i="1" dirty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dirty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𝑰𝑵</m:t>
                          </m:r>
                        </m:e>
                        <m:sub>
                          <m:r>
                            <a:rPr lang="en-US" sz="2400" b="1" i="1" dirty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𝑺𝒐𝒖𝒓𝒄𝒆</m:t>
                          </m:r>
                        </m:sub>
                      </m:sSub>
                      <m:r>
                        <a:rPr lang="en-US" sz="2400" b="1" i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400" b="1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3F193F9E-0CFF-9F43-A172-2094858151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5038" y="4967010"/>
                <a:ext cx="765837" cy="589109"/>
              </a:xfrm>
              <a:prstGeom prst="ellipse">
                <a:avLst/>
              </a:prstGeom>
              <a:blipFill>
                <a:blip r:embed="rId3"/>
                <a:stretch>
                  <a:fillRect l="-58065" r="-50000" b="-425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Oval 51">
            <a:extLst>
              <a:ext uri="{FF2B5EF4-FFF2-40B4-BE49-F238E27FC236}">
                <a16:creationId xmlns:a16="http://schemas.microsoft.com/office/drawing/2014/main" id="{39CCE64D-C607-E041-A102-40BCC2735D1F}"/>
              </a:ext>
            </a:extLst>
          </p:cNvPr>
          <p:cNvSpPr/>
          <p:nvPr/>
        </p:nvSpPr>
        <p:spPr>
          <a:xfrm>
            <a:off x="2790875" y="1556648"/>
            <a:ext cx="875243" cy="58910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19858E28-1112-0C47-8B28-94C9E93B3E59}"/>
                  </a:ext>
                </a:extLst>
              </p:cNvPr>
              <p:cNvSpPr/>
              <p:nvPr/>
            </p:nvSpPr>
            <p:spPr>
              <a:xfrm>
                <a:off x="2043546" y="1556648"/>
                <a:ext cx="765837" cy="589109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US" sz="2400" b="1" i="1" dirty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dirty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𝑶𝑼𝑻</m:t>
                          </m:r>
                        </m:e>
                        <m:sub>
                          <m:r>
                            <a:rPr lang="en-US" sz="2400" b="1" i="1" dirty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charset="0"/>
                            </a:rPr>
                            <m:t>𝑺</m:t>
                          </m:r>
                          <m:r>
                            <a:rPr lang="en-US" sz="2400" b="1" i="1" dirty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𝒐𝒖𝒓𝒄𝒆</m:t>
                          </m:r>
                        </m:sub>
                      </m:sSub>
                      <m:r>
                        <a:rPr lang="en-US" sz="2400" b="1" i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400" b="1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19858E28-1112-0C47-8B28-94C9E93B3E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3546" y="1556648"/>
                <a:ext cx="765837" cy="589109"/>
              </a:xfrm>
              <a:prstGeom prst="ellipse">
                <a:avLst/>
              </a:prstGeom>
              <a:blipFill>
                <a:blip r:embed="rId4"/>
                <a:stretch>
                  <a:fillRect l="-77049" r="-68852" b="-212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6" name="TextBox 95">
            <a:extLst>
              <a:ext uri="{FF2B5EF4-FFF2-40B4-BE49-F238E27FC236}">
                <a16:creationId xmlns:a16="http://schemas.microsoft.com/office/drawing/2014/main" id="{9C6A5862-9EE4-5949-B7AD-94BB5A195236}"/>
              </a:ext>
            </a:extLst>
          </p:cNvPr>
          <p:cNvSpPr txBox="1"/>
          <p:nvPr/>
        </p:nvSpPr>
        <p:spPr>
          <a:xfrm>
            <a:off x="3599097" y="3304252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/>
          </a:p>
        </p:txBody>
      </p: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6E34BDA3-130B-A748-ACF3-D9CCB8498A6E}"/>
              </a:ext>
            </a:extLst>
          </p:cNvPr>
          <p:cNvCxnSpPr>
            <a:cxnSpLocks/>
            <a:stCxn id="98" idx="0"/>
            <a:endCxn id="99" idx="4"/>
          </p:cNvCxnSpPr>
          <p:nvPr/>
        </p:nvCxnSpPr>
        <p:spPr>
          <a:xfrm flipH="1" flipV="1">
            <a:off x="3502039" y="4379678"/>
            <a:ext cx="4828" cy="64351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Oval 97">
            <a:extLst>
              <a:ext uri="{FF2B5EF4-FFF2-40B4-BE49-F238E27FC236}">
                <a16:creationId xmlns:a16="http://schemas.microsoft.com/office/drawing/2014/main" id="{F54C9E89-D232-8542-89C4-7DB067E36C48}"/>
              </a:ext>
            </a:extLst>
          </p:cNvPr>
          <p:cNvSpPr/>
          <p:nvPr/>
        </p:nvSpPr>
        <p:spPr>
          <a:xfrm>
            <a:off x="3275677" y="5023188"/>
            <a:ext cx="462379" cy="46237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D5692974-B436-1140-AA34-39221E109D05}"/>
              </a:ext>
            </a:extLst>
          </p:cNvPr>
          <p:cNvSpPr/>
          <p:nvPr/>
        </p:nvSpPr>
        <p:spPr>
          <a:xfrm>
            <a:off x="3270849" y="3917299"/>
            <a:ext cx="462379" cy="462379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F3C451E5-BDFA-9F49-8F13-70284A8931B4}"/>
              </a:ext>
            </a:extLst>
          </p:cNvPr>
          <p:cNvCxnSpPr>
            <a:cxnSpLocks/>
            <a:stCxn id="101" idx="0"/>
            <a:endCxn id="102" idx="4"/>
          </p:cNvCxnSpPr>
          <p:nvPr/>
        </p:nvCxnSpPr>
        <p:spPr>
          <a:xfrm flipH="1" flipV="1">
            <a:off x="3487841" y="2159649"/>
            <a:ext cx="4828" cy="64351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Oval 100">
            <a:extLst>
              <a:ext uri="{FF2B5EF4-FFF2-40B4-BE49-F238E27FC236}">
                <a16:creationId xmlns:a16="http://schemas.microsoft.com/office/drawing/2014/main" id="{B562FA49-225B-6942-8330-42F6EDBE6B11}"/>
              </a:ext>
            </a:extLst>
          </p:cNvPr>
          <p:cNvSpPr/>
          <p:nvPr/>
        </p:nvSpPr>
        <p:spPr>
          <a:xfrm>
            <a:off x="3261479" y="2803159"/>
            <a:ext cx="462379" cy="462379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C015CD97-558C-0242-8CD8-AAD8A13D0B6A}"/>
              </a:ext>
            </a:extLst>
          </p:cNvPr>
          <p:cNvSpPr/>
          <p:nvPr/>
        </p:nvSpPr>
        <p:spPr>
          <a:xfrm>
            <a:off x="3256651" y="1697269"/>
            <a:ext cx="462379" cy="46237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4C0C5601-BDE8-A047-B375-7C13CB08C76C}"/>
              </a:ext>
            </a:extLst>
          </p:cNvPr>
          <p:cNvCxnSpPr>
            <a:cxnSpLocks/>
            <a:stCxn id="99" idx="0"/>
            <a:endCxn id="101" idx="4"/>
          </p:cNvCxnSpPr>
          <p:nvPr/>
        </p:nvCxnSpPr>
        <p:spPr>
          <a:xfrm flipH="1" flipV="1">
            <a:off x="3492668" y="3265538"/>
            <a:ext cx="9371" cy="65176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Oval 103">
            <a:extLst>
              <a:ext uri="{FF2B5EF4-FFF2-40B4-BE49-F238E27FC236}">
                <a16:creationId xmlns:a16="http://schemas.microsoft.com/office/drawing/2014/main" id="{96A5536A-F4B3-0744-98F4-25E1E6EB77D5}"/>
              </a:ext>
            </a:extLst>
          </p:cNvPr>
          <p:cNvSpPr/>
          <p:nvPr/>
        </p:nvSpPr>
        <p:spPr>
          <a:xfrm>
            <a:off x="2457094" y="2179903"/>
            <a:ext cx="765837" cy="58910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E88A7171-6B00-FC47-8AB9-E1DEA3A1D794}"/>
                  </a:ext>
                </a:extLst>
              </p:cNvPr>
              <p:cNvSpPr/>
              <p:nvPr/>
            </p:nvSpPr>
            <p:spPr>
              <a:xfrm>
                <a:off x="2903299" y="3313048"/>
                <a:ext cx="765837" cy="589109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𝑾</m:t>
                      </m:r>
                    </m:oMath>
                  </m:oMathPara>
                </a14:m>
                <a:endParaRPr lang="en-US" sz="2400" b="1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E88A7171-6B00-FC47-8AB9-E1DEA3A1D7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3299" y="3313048"/>
                <a:ext cx="765837" cy="589109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Oval 105">
                <a:extLst>
                  <a:ext uri="{FF2B5EF4-FFF2-40B4-BE49-F238E27FC236}">
                    <a16:creationId xmlns:a16="http://schemas.microsoft.com/office/drawing/2014/main" id="{6310A4AA-90D0-E848-BE3F-3801FDDD866D}"/>
                  </a:ext>
                </a:extLst>
              </p:cNvPr>
              <p:cNvSpPr/>
              <p:nvPr/>
            </p:nvSpPr>
            <p:spPr>
              <a:xfrm>
                <a:off x="2903299" y="2237475"/>
                <a:ext cx="765837" cy="589109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𝑾</m:t>
                      </m:r>
                    </m:oMath>
                  </m:oMathPara>
                </a14:m>
                <a:endParaRPr lang="en-US" sz="2400" b="1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6" name="Oval 105">
                <a:extLst>
                  <a:ext uri="{FF2B5EF4-FFF2-40B4-BE49-F238E27FC236}">
                    <a16:creationId xmlns:a16="http://schemas.microsoft.com/office/drawing/2014/main" id="{6310A4AA-90D0-E848-BE3F-3801FDDD86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3299" y="2237475"/>
                <a:ext cx="765837" cy="589109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Oval 106">
                <a:extLst>
                  <a:ext uri="{FF2B5EF4-FFF2-40B4-BE49-F238E27FC236}">
                    <a16:creationId xmlns:a16="http://schemas.microsoft.com/office/drawing/2014/main" id="{3E7794D0-20CA-0642-B2F6-ABF6590F9D76}"/>
                  </a:ext>
                </a:extLst>
              </p:cNvPr>
              <p:cNvSpPr/>
              <p:nvPr/>
            </p:nvSpPr>
            <p:spPr>
              <a:xfrm>
                <a:off x="2903299" y="4403763"/>
                <a:ext cx="765837" cy="589109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𝑾</m:t>
                      </m:r>
                    </m:oMath>
                  </m:oMathPara>
                </a14:m>
                <a:endParaRPr lang="en-US" sz="2400" b="1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7" name="Oval 106">
                <a:extLst>
                  <a:ext uri="{FF2B5EF4-FFF2-40B4-BE49-F238E27FC236}">
                    <a16:creationId xmlns:a16="http://schemas.microsoft.com/office/drawing/2014/main" id="{3E7794D0-20CA-0642-B2F6-ABF6590F9D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3299" y="4403763"/>
                <a:ext cx="765837" cy="589109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9" name="Oval 108">
            <a:extLst>
              <a:ext uri="{FF2B5EF4-FFF2-40B4-BE49-F238E27FC236}">
                <a16:creationId xmlns:a16="http://schemas.microsoft.com/office/drawing/2014/main" id="{8C596226-BFF9-0946-84A8-CB0C170033DB}"/>
              </a:ext>
            </a:extLst>
          </p:cNvPr>
          <p:cNvSpPr/>
          <p:nvPr/>
        </p:nvSpPr>
        <p:spPr>
          <a:xfrm>
            <a:off x="6414449" y="1562692"/>
            <a:ext cx="875243" cy="58910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471B7FCF-B3DC-3C47-87C1-DBD719F06ED9}"/>
                  </a:ext>
                </a:extLst>
              </p:cNvPr>
              <p:cNvSpPr/>
              <p:nvPr/>
            </p:nvSpPr>
            <p:spPr>
              <a:xfrm>
                <a:off x="5667120" y="1562692"/>
                <a:ext cx="765837" cy="589109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dirty="0">
                          <a:solidFill>
                            <a:srgbClr val="C16E00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US" sz="2400" b="1" i="1" dirty="0">
                              <a:solidFill>
                                <a:srgbClr val="C16E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dirty="0">
                              <a:solidFill>
                                <a:srgbClr val="C16E00"/>
                              </a:solidFill>
                              <a:latin typeface="Cambria Math" panose="02040503050406030204" pitchFamily="18" charset="0"/>
                            </a:rPr>
                            <m:t>𝑶𝑼𝑻</m:t>
                          </m:r>
                        </m:e>
                        <m:sub>
                          <m:r>
                            <a:rPr lang="en-US" sz="2400" b="1" i="1" dirty="0">
                              <a:solidFill>
                                <a:srgbClr val="C16E00"/>
                              </a:solidFill>
                              <a:latin typeface="Cambria Math" panose="02040503050406030204" pitchFamily="18" charset="0"/>
                            </a:rPr>
                            <m:t>𝑻𝒂𝒓𝒈𝒆𝒕</m:t>
                          </m:r>
                        </m:sub>
                      </m:sSub>
                      <m:r>
                        <a:rPr lang="en-US" sz="2400" b="1" i="1" dirty="0">
                          <a:solidFill>
                            <a:srgbClr val="C16E0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400" b="1" dirty="0">
                  <a:solidFill>
                    <a:srgbClr val="C16E00"/>
                  </a:solidFill>
                </a:endParaRPr>
              </a:p>
            </p:txBody>
          </p:sp>
        </mc:Choice>
        <mc:Fallback xmlns=""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471B7FCF-B3DC-3C47-87C1-DBD719F06E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7120" y="1562692"/>
                <a:ext cx="765837" cy="589109"/>
              </a:xfrm>
              <a:prstGeom prst="ellipse">
                <a:avLst/>
              </a:prstGeom>
              <a:blipFill>
                <a:blip r:embed="rId7"/>
                <a:stretch>
                  <a:fillRect l="-75806" r="-66129" b="-212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1" name="TextBox 110">
            <a:extLst>
              <a:ext uri="{FF2B5EF4-FFF2-40B4-BE49-F238E27FC236}">
                <a16:creationId xmlns:a16="http://schemas.microsoft.com/office/drawing/2014/main" id="{EE770112-41F6-7541-AD3D-40563AC6C89E}"/>
              </a:ext>
            </a:extLst>
          </p:cNvPr>
          <p:cNvSpPr txBox="1"/>
          <p:nvPr/>
        </p:nvSpPr>
        <p:spPr>
          <a:xfrm>
            <a:off x="7222671" y="3310296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/>
          </a:p>
        </p:txBody>
      </p: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5D6BC84F-E405-0B4B-8A70-1D9B77BE4049}"/>
              </a:ext>
            </a:extLst>
          </p:cNvPr>
          <p:cNvCxnSpPr>
            <a:cxnSpLocks/>
            <a:endCxn id="142" idx="4"/>
          </p:cNvCxnSpPr>
          <p:nvPr/>
        </p:nvCxnSpPr>
        <p:spPr>
          <a:xfrm flipH="1" flipV="1">
            <a:off x="7127217" y="5455251"/>
            <a:ext cx="1487" cy="648852"/>
          </a:xfrm>
          <a:prstGeom prst="straightConnector1">
            <a:avLst/>
          </a:prstGeom>
          <a:ln w="25400">
            <a:solidFill>
              <a:srgbClr val="C16E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Oval 113">
            <a:extLst>
              <a:ext uri="{FF2B5EF4-FFF2-40B4-BE49-F238E27FC236}">
                <a16:creationId xmlns:a16="http://schemas.microsoft.com/office/drawing/2014/main" id="{269C39F3-AC38-3448-8EDC-CA935085B332}"/>
              </a:ext>
            </a:extLst>
          </p:cNvPr>
          <p:cNvSpPr/>
          <p:nvPr/>
        </p:nvSpPr>
        <p:spPr>
          <a:xfrm>
            <a:off x="6894424" y="3923343"/>
            <a:ext cx="462379" cy="462379"/>
          </a:xfrm>
          <a:prstGeom prst="ellipse">
            <a:avLst/>
          </a:prstGeom>
          <a:solidFill>
            <a:srgbClr val="C16E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90447239-32C1-9748-81E5-2A278315B9EF}"/>
              </a:ext>
            </a:extLst>
          </p:cNvPr>
          <p:cNvCxnSpPr>
            <a:cxnSpLocks/>
            <a:stCxn id="116" idx="0"/>
            <a:endCxn id="117" idx="4"/>
          </p:cNvCxnSpPr>
          <p:nvPr/>
        </p:nvCxnSpPr>
        <p:spPr>
          <a:xfrm flipH="1" flipV="1">
            <a:off x="7111415" y="2165693"/>
            <a:ext cx="4828" cy="64351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Oval 115">
            <a:extLst>
              <a:ext uri="{FF2B5EF4-FFF2-40B4-BE49-F238E27FC236}">
                <a16:creationId xmlns:a16="http://schemas.microsoft.com/office/drawing/2014/main" id="{FAF55D4E-FE46-5240-9799-BF34E9D60FB2}"/>
              </a:ext>
            </a:extLst>
          </p:cNvPr>
          <p:cNvSpPr/>
          <p:nvPr/>
        </p:nvSpPr>
        <p:spPr>
          <a:xfrm>
            <a:off x="6885053" y="2809203"/>
            <a:ext cx="462379" cy="462379"/>
          </a:xfrm>
          <a:prstGeom prst="ellipse">
            <a:avLst/>
          </a:prstGeom>
          <a:solidFill>
            <a:srgbClr val="C16E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C2AAB043-7311-D74D-BEA5-2925DC81ED2A}"/>
              </a:ext>
            </a:extLst>
          </p:cNvPr>
          <p:cNvSpPr/>
          <p:nvPr/>
        </p:nvSpPr>
        <p:spPr>
          <a:xfrm>
            <a:off x="6880225" y="1703313"/>
            <a:ext cx="462379" cy="46237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8F1722DF-B1D4-D846-BDEB-F16117DDF5EA}"/>
              </a:ext>
            </a:extLst>
          </p:cNvPr>
          <p:cNvCxnSpPr>
            <a:cxnSpLocks/>
            <a:stCxn id="114" idx="0"/>
            <a:endCxn id="116" idx="4"/>
          </p:cNvCxnSpPr>
          <p:nvPr/>
        </p:nvCxnSpPr>
        <p:spPr>
          <a:xfrm flipH="1" flipV="1">
            <a:off x="7116243" y="3271582"/>
            <a:ext cx="9371" cy="65176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Oval 118">
            <a:extLst>
              <a:ext uri="{FF2B5EF4-FFF2-40B4-BE49-F238E27FC236}">
                <a16:creationId xmlns:a16="http://schemas.microsoft.com/office/drawing/2014/main" id="{E075F3E5-8765-E347-9BE5-75A763EB0716}"/>
              </a:ext>
            </a:extLst>
          </p:cNvPr>
          <p:cNvSpPr/>
          <p:nvPr/>
        </p:nvSpPr>
        <p:spPr>
          <a:xfrm>
            <a:off x="6080668" y="2185947"/>
            <a:ext cx="765837" cy="58910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Oval 119">
                <a:extLst>
                  <a:ext uri="{FF2B5EF4-FFF2-40B4-BE49-F238E27FC236}">
                    <a16:creationId xmlns:a16="http://schemas.microsoft.com/office/drawing/2014/main" id="{B699D5B6-03B9-E44A-8363-6F8E4740A2BB}"/>
                  </a:ext>
                </a:extLst>
              </p:cNvPr>
              <p:cNvSpPr/>
              <p:nvPr/>
            </p:nvSpPr>
            <p:spPr>
              <a:xfrm>
                <a:off x="6526874" y="3319092"/>
                <a:ext cx="765837" cy="589109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𝑾</m:t>
                      </m:r>
                    </m:oMath>
                  </m:oMathPara>
                </a14:m>
                <a:endParaRPr lang="en-US" sz="2400" b="1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20" name="Oval 119">
                <a:extLst>
                  <a:ext uri="{FF2B5EF4-FFF2-40B4-BE49-F238E27FC236}">
                    <a16:creationId xmlns:a16="http://schemas.microsoft.com/office/drawing/2014/main" id="{B699D5B6-03B9-E44A-8363-6F8E4740A2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6874" y="3319092"/>
                <a:ext cx="765837" cy="589109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Oval 120">
                <a:extLst>
                  <a:ext uri="{FF2B5EF4-FFF2-40B4-BE49-F238E27FC236}">
                    <a16:creationId xmlns:a16="http://schemas.microsoft.com/office/drawing/2014/main" id="{F3D34D9E-6BD1-2145-AB8D-84C7B64FCAD9}"/>
                  </a:ext>
                </a:extLst>
              </p:cNvPr>
              <p:cNvSpPr/>
              <p:nvPr/>
            </p:nvSpPr>
            <p:spPr>
              <a:xfrm>
                <a:off x="6526874" y="2243519"/>
                <a:ext cx="765837" cy="589109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𝑾</m:t>
                      </m:r>
                    </m:oMath>
                  </m:oMathPara>
                </a14:m>
                <a:endParaRPr lang="en-US" sz="2400" b="1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21" name="Oval 120">
                <a:extLst>
                  <a:ext uri="{FF2B5EF4-FFF2-40B4-BE49-F238E27FC236}">
                    <a16:creationId xmlns:a16="http://schemas.microsoft.com/office/drawing/2014/main" id="{F3D34D9E-6BD1-2145-AB8D-84C7B64FCA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6874" y="2243519"/>
                <a:ext cx="765837" cy="589109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Oval 121">
                <a:extLst>
                  <a:ext uri="{FF2B5EF4-FFF2-40B4-BE49-F238E27FC236}">
                    <a16:creationId xmlns:a16="http://schemas.microsoft.com/office/drawing/2014/main" id="{1EF55E01-AC84-9F4D-B6C9-1DBADD4BA7FD}"/>
                  </a:ext>
                </a:extLst>
              </p:cNvPr>
              <p:cNvSpPr/>
              <p:nvPr/>
            </p:nvSpPr>
            <p:spPr>
              <a:xfrm>
                <a:off x="6476580" y="5526258"/>
                <a:ext cx="765837" cy="589109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dirty="0">
                          <a:solidFill>
                            <a:srgbClr val="C16E00"/>
                          </a:solidFill>
                          <a:latin typeface="Cambria Math" panose="02040503050406030204" pitchFamily="18" charset="0"/>
                        </a:rPr>
                        <m:t>𝑾</m:t>
                      </m:r>
                    </m:oMath>
                  </m:oMathPara>
                </a14:m>
                <a:endParaRPr lang="en-US" sz="2400" b="1" dirty="0">
                  <a:solidFill>
                    <a:srgbClr val="C16E00"/>
                  </a:solidFill>
                </a:endParaRPr>
              </a:p>
            </p:txBody>
          </p:sp>
        </mc:Choice>
        <mc:Fallback xmlns="">
          <p:sp>
            <p:nvSpPr>
              <p:cNvPr id="122" name="Oval 121">
                <a:extLst>
                  <a:ext uri="{FF2B5EF4-FFF2-40B4-BE49-F238E27FC236}">
                    <a16:creationId xmlns:a16="http://schemas.microsoft.com/office/drawing/2014/main" id="{1EF55E01-AC84-9F4D-B6C9-1DBADD4BA7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6580" y="5526258"/>
                <a:ext cx="765837" cy="589109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2" name="Oval 141">
            <a:extLst>
              <a:ext uri="{FF2B5EF4-FFF2-40B4-BE49-F238E27FC236}">
                <a16:creationId xmlns:a16="http://schemas.microsoft.com/office/drawing/2014/main" id="{2B893D3C-666B-BC4F-9E20-4043AD5D458D}"/>
              </a:ext>
            </a:extLst>
          </p:cNvPr>
          <p:cNvSpPr/>
          <p:nvPr/>
        </p:nvSpPr>
        <p:spPr>
          <a:xfrm>
            <a:off x="6896027" y="4992872"/>
            <a:ext cx="462379" cy="462379"/>
          </a:xfrm>
          <a:prstGeom prst="ellipse">
            <a:avLst/>
          </a:prstGeom>
          <a:solidFill>
            <a:srgbClr val="C16E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D3C1BE70-035C-7B46-8FE8-32FA67DB6EEC}"/>
              </a:ext>
            </a:extLst>
          </p:cNvPr>
          <p:cNvCxnSpPr>
            <a:cxnSpLocks/>
            <a:stCxn id="142" idx="0"/>
            <a:endCxn id="114" idx="4"/>
          </p:cNvCxnSpPr>
          <p:nvPr/>
        </p:nvCxnSpPr>
        <p:spPr>
          <a:xfrm flipH="1" flipV="1">
            <a:off x="7125613" y="4385722"/>
            <a:ext cx="1603" cy="60715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Oval 144">
                <a:extLst>
                  <a:ext uri="{FF2B5EF4-FFF2-40B4-BE49-F238E27FC236}">
                    <a16:creationId xmlns:a16="http://schemas.microsoft.com/office/drawing/2014/main" id="{A9B4D1CF-9D29-024D-8162-5367F1B7651F}"/>
                  </a:ext>
                </a:extLst>
              </p:cNvPr>
              <p:cNvSpPr/>
              <p:nvPr/>
            </p:nvSpPr>
            <p:spPr>
              <a:xfrm>
                <a:off x="6476580" y="4399859"/>
                <a:ext cx="765837" cy="589109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𝑾</m:t>
                      </m:r>
                    </m:oMath>
                  </m:oMathPara>
                </a14:m>
                <a:endParaRPr lang="en-US" sz="2400" b="1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45" name="Oval 144">
                <a:extLst>
                  <a:ext uri="{FF2B5EF4-FFF2-40B4-BE49-F238E27FC236}">
                    <a16:creationId xmlns:a16="http://schemas.microsoft.com/office/drawing/2014/main" id="{A9B4D1CF-9D29-024D-8162-5367F1B765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6580" y="4399859"/>
                <a:ext cx="765837" cy="589109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351B9C57-836B-714C-925E-D39496A2BF09}"/>
              </a:ext>
            </a:extLst>
          </p:cNvPr>
          <p:cNvSpPr/>
          <p:nvPr/>
        </p:nvSpPr>
        <p:spPr>
          <a:xfrm>
            <a:off x="11245974" y="5985763"/>
            <a:ext cx="840607" cy="7452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CE868FAB-D1B2-1241-BE7D-FBA4C2625339}"/>
                  </a:ext>
                </a:extLst>
              </p:cNvPr>
              <p:cNvSpPr/>
              <p:nvPr/>
            </p:nvSpPr>
            <p:spPr>
              <a:xfrm>
                <a:off x="5814351" y="4960075"/>
                <a:ext cx="765837" cy="589109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dirty="0">
                          <a:solidFill>
                            <a:srgbClr val="C16E00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US" sz="2400" b="1" i="1" dirty="0">
                              <a:solidFill>
                                <a:srgbClr val="C16E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dirty="0">
                              <a:solidFill>
                                <a:srgbClr val="C16E00"/>
                              </a:solidFill>
                              <a:latin typeface="Cambria Math" panose="02040503050406030204" pitchFamily="18" charset="0"/>
                            </a:rPr>
                            <m:t>𝑰𝑵</m:t>
                          </m:r>
                        </m:e>
                        <m:sub>
                          <m:r>
                            <a:rPr lang="en-US" sz="2400" b="1" i="1" dirty="0">
                              <a:solidFill>
                                <a:srgbClr val="C16E00"/>
                              </a:solidFill>
                              <a:latin typeface="Cambria Math" panose="02040503050406030204" pitchFamily="18" charset="0"/>
                            </a:rPr>
                            <m:t>𝑻𝒂𝒓𝒈𝒆𝒕</m:t>
                          </m:r>
                        </m:sub>
                      </m:sSub>
                      <m:r>
                        <a:rPr lang="en-US" sz="2400" b="1" i="1" dirty="0">
                          <a:solidFill>
                            <a:srgbClr val="C16E0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400" b="1" dirty="0">
                  <a:solidFill>
                    <a:srgbClr val="C16E00"/>
                  </a:solidFill>
                </a:endParaRPr>
              </a:p>
            </p:txBody>
          </p:sp>
        </mc:Choice>
        <mc:Fallback xmlns=""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CE868FAB-D1B2-1241-BE7D-FBA4C26253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4351" y="4960075"/>
                <a:ext cx="765837" cy="589109"/>
              </a:xfrm>
              <a:prstGeom prst="ellipse">
                <a:avLst/>
              </a:prstGeom>
              <a:blipFill>
                <a:blip r:embed="rId11"/>
                <a:stretch>
                  <a:fillRect l="-60656" r="-50820" b="-212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Oval 62">
            <a:extLst>
              <a:ext uri="{FF2B5EF4-FFF2-40B4-BE49-F238E27FC236}">
                <a16:creationId xmlns:a16="http://schemas.microsoft.com/office/drawing/2014/main" id="{2EBD1231-2D14-4B4A-BC1F-7E3238478F2E}"/>
              </a:ext>
            </a:extLst>
          </p:cNvPr>
          <p:cNvSpPr/>
          <p:nvPr/>
        </p:nvSpPr>
        <p:spPr>
          <a:xfrm>
            <a:off x="6894841" y="4992872"/>
            <a:ext cx="462379" cy="46237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3" name="Title 1">
            <a:extLst>
              <a:ext uri="{FF2B5EF4-FFF2-40B4-BE49-F238E27FC236}">
                <a16:creationId xmlns:a16="http://schemas.microsoft.com/office/drawing/2014/main" id="{EB6BA951-C31A-E042-9255-B12CD14155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9843"/>
            <a:ext cx="10515600" cy="884919"/>
          </a:xfrm>
        </p:spPr>
        <p:txBody>
          <a:bodyPr>
            <a:noAutofit/>
          </a:bodyPr>
          <a:lstStyle/>
          <a:p>
            <a:r>
              <a:rPr lang="en-US" sz="3200" b="1" dirty="0"/>
              <a:t>Fine-tuning based repurposing</a:t>
            </a:r>
            <a:endParaRPr lang="en-US" sz="3733" b="1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3653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6.17284E-7 L 0.00139 0.1611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" y="805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1.60494E-6 L 5E-6 0.15987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9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" grpId="0"/>
      <p:bldP spid="142" grpId="0" animBg="1"/>
      <p:bldP spid="62" grpId="0"/>
      <p:bldP spid="6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Content Placeholder 2">
            <a:extLst>
              <a:ext uri="{FF2B5EF4-FFF2-40B4-BE49-F238E27FC236}">
                <a16:creationId xmlns:a16="http://schemas.microsoft.com/office/drawing/2014/main" id="{EC67F826-0C4A-954A-A33E-48EB5A04B625}"/>
              </a:ext>
            </a:extLst>
          </p:cNvPr>
          <p:cNvSpPr txBox="1">
            <a:spLocks/>
          </p:cNvSpPr>
          <p:nvPr/>
        </p:nvSpPr>
        <p:spPr>
          <a:xfrm>
            <a:off x="2124009" y="997269"/>
            <a:ext cx="1846919" cy="12020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3200" b="1" u="sng" dirty="0">
                <a:ea typeface="Courier New" charset="0"/>
                <a:cs typeface="Courier New" charset="0"/>
              </a:rPr>
              <a:t>Given</a:t>
            </a:r>
            <a:endParaRPr lang="en-US" sz="3200" b="1" u="sng" dirty="0"/>
          </a:p>
        </p:txBody>
      </p:sp>
      <p:sp>
        <p:nvSpPr>
          <p:cNvPr id="124" name="Content Placeholder 2">
            <a:extLst>
              <a:ext uri="{FF2B5EF4-FFF2-40B4-BE49-F238E27FC236}">
                <a16:creationId xmlns:a16="http://schemas.microsoft.com/office/drawing/2014/main" id="{494AA414-0169-BC4A-9A5B-DE0E8C6A06FE}"/>
              </a:ext>
            </a:extLst>
          </p:cNvPr>
          <p:cNvSpPr txBox="1">
            <a:spLocks/>
          </p:cNvSpPr>
          <p:nvPr/>
        </p:nvSpPr>
        <p:spPr>
          <a:xfrm>
            <a:off x="6050039" y="1002911"/>
            <a:ext cx="1508584" cy="11789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3200" b="1" u="sng" dirty="0">
                <a:ea typeface="Courier New" charset="0"/>
                <a:cs typeface="Courier New" charset="0"/>
              </a:rPr>
              <a:t>Refine</a:t>
            </a:r>
            <a:endParaRPr lang="en-US" sz="3200" b="1" u="sng" dirty="0"/>
          </a:p>
        </p:txBody>
      </p:sp>
      <p:sp>
        <p:nvSpPr>
          <p:cNvPr id="125" name="Content Placeholder 2">
            <a:extLst>
              <a:ext uri="{FF2B5EF4-FFF2-40B4-BE49-F238E27FC236}">
                <a16:creationId xmlns:a16="http://schemas.microsoft.com/office/drawing/2014/main" id="{9AE51F8E-2C66-6E48-B390-77837149D8BD}"/>
              </a:ext>
            </a:extLst>
          </p:cNvPr>
          <p:cNvSpPr txBox="1">
            <a:spLocks/>
          </p:cNvSpPr>
          <p:nvPr/>
        </p:nvSpPr>
        <p:spPr>
          <a:xfrm>
            <a:off x="9135484" y="994165"/>
            <a:ext cx="3202833" cy="11789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3200" b="1" u="sng" dirty="0">
                <a:ea typeface="Courier New" charset="0"/>
                <a:cs typeface="Courier New" charset="0"/>
              </a:rPr>
              <a:t>Fine-tune</a:t>
            </a:r>
            <a:endParaRPr lang="en-US" sz="3200" b="1" u="sn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3F193F9E-0CFF-9F43-A172-209485815101}"/>
                  </a:ext>
                </a:extLst>
              </p:cNvPr>
              <p:cNvSpPr/>
              <p:nvPr/>
            </p:nvSpPr>
            <p:spPr>
              <a:xfrm>
                <a:off x="2025038" y="4967010"/>
                <a:ext cx="765837" cy="589109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US" sz="2400" b="1" i="1" dirty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dirty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𝑰𝑵</m:t>
                          </m:r>
                        </m:e>
                        <m:sub>
                          <m:r>
                            <a:rPr lang="en-US" sz="2400" b="1" i="1" dirty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𝑺𝒐𝒖𝒓𝒄𝒆</m:t>
                          </m:r>
                        </m:sub>
                      </m:sSub>
                      <m:r>
                        <a:rPr lang="en-US" sz="2400" b="1" i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400" b="1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3F193F9E-0CFF-9F43-A172-2094858151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5038" y="4967010"/>
                <a:ext cx="765837" cy="589109"/>
              </a:xfrm>
              <a:prstGeom prst="ellipse">
                <a:avLst/>
              </a:prstGeom>
              <a:blipFill>
                <a:blip r:embed="rId3"/>
                <a:stretch>
                  <a:fillRect l="-58065" r="-50000" b="-425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Oval 51">
            <a:extLst>
              <a:ext uri="{FF2B5EF4-FFF2-40B4-BE49-F238E27FC236}">
                <a16:creationId xmlns:a16="http://schemas.microsoft.com/office/drawing/2014/main" id="{39CCE64D-C607-E041-A102-40BCC2735D1F}"/>
              </a:ext>
            </a:extLst>
          </p:cNvPr>
          <p:cNvSpPr/>
          <p:nvPr/>
        </p:nvSpPr>
        <p:spPr>
          <a:xfrm>
            <a:off x="2790875" y="1556648"/>
            <a:ext cx="875243" cy="58910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19858E28-1112-0C47-8B28-94C9E93B3E59}"/>
                  </a:ext>
                </a:extLst>
              </p:cNvPr>
              <p:cNvSpPr/>
              <p:nvPr/>
            </p:nvSpPr>
            <p:spPr>
              <a:xfrm>
                <a:off x="2043546" y="1556648"/>
                <a:ext cx="765837" cy="589109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US" sz="2400" b="1" i="1" dirty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dirty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𝑶𝑼𝑻</m:t>
                          </m:r>
                        </m:e>
                        <m:sub>
                          <m:r>
                            <a:rPr lang="en-US" sz="2400" b="1" i="1" dirty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charset="0"/>
                            </a:rPr>
                            <m:t>𝑺</m:t>
                          </m:r>
                          <m:r>
                            <a:rPr lang="en-US" sz="2400" b="1" i="1" dirty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𝒐𝒖𝒓𝒄𝒆</m:t>
                          </m:r>
                        </m:sub>
                      </m:sSub>
                      <m:r>
                        <a:rPr lang="en-US" sz="2400" b="1" i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400" b="1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19858E28-1112-0C47-8B28-94C9E93B3E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3546" y="1556648"/>
                <a:ext cx="765837" cy="589109"/>
              </a:xfrm>
              <a:prstGeom prst="ellipse">
                <a:avLst/>
              </a:prstGeom>
              <a:blipFill>
                <a:blip r:embed="rId4"/>
                <a:stretch>
                  <a:fillRect l="-77049" r="-68852" b="-212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6" name="TextBox 95">
            <a:extLst>
              <a:ext uri="{FF2B5EF4-FFF2-40B4-BE49-F238E27FC236}">
                <a16:creationId xmlns:a16="http://schemas.microsoft.com/office/drawing/2014/main" id="{9C6A5862-9EE4-5949-B7AD-94BB5A195236}"/>
              </a:ext>
            </a:extLst>
          </p:cNvPr>
          <p:cNvSpPr txBox="1"/>
          <p:nvPr/>
        </p:nvSpPr>
        <p:spPr>
          <a:xfrm>
            <a:off x="3599097" y="3304252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/>
          </a:p>
        </p:txBody>
      </p: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6E34BDA3-130B-A748-ACF3-D9CCB8498A6E}"/>
              </a:ext>
            </a:extLst>
          </p:cNvPr>
          <p:cNvCxnSpPr>
            <a:cxnSpLocks/>
            <a:stCxn id="98" idx="0"/>
            <a:endCxn id="99" idx="4"/>
          </p:cNvCxnSpPr>
          <p:nvPr/>
        </p:nvCxnSpPr>
        <p:spPr>
          <a:xfrm flipH="1" flipV="1">
            <a:off x="3502039" y="4379678"/>
            <a:ext cx="4828" cy="64351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Oval 97">
            <a:extLst>
              <a:ext uri="{FF2B5EF4-FFF2-40B4-BE49-F238E27FC236}">
                <a16:creationId xmlns:a16="http://schemas.microsoft.com/office/drawing/2014/main" id="{F54C9E89-D232-8542-89C4-7DB067E36C48}"/>
              </a:ext>
            </a:extLst>
          </p:cNvPr>
          <p:cNvSpPr/>
          <p:nvPr/>
        </p:nvSpPr>
        <p:spPr>
          <a:xfrm>
            <a:off x="3275677" y="5023188"/>
            <a:ext cx="462379" cy="46237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D5692974-B436-1140-AA34-39221E109D05}"/>
              </a:ext>
            </a:extLst>
          </p:cNvPr>
          <p:cNvSpPr/>
          <p:nvPr/>
        </p:nvSpPr>
        <p:spPr>
          <a:xfrm>
            <a:off x="3270849" y="3917299"/>
            <a:ext cx="462379" cy="462379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F3C451E5-BDFA-9F49-8F13-70284A8931B4}"/>
              </a:ext>
            </a:extLst>
          </p:cNvPr>
          <p:cNvCxnSpPr>
            <a:cxnSpLocks/>
            <a:stCxn id="101" idx="0"/>
            <a:endCxn id="102" idx="4"/>
          </p:cNvCxnSpPr>
          <p:nvPr/>
        </p:nvCxnSpPr>
        <p:spPr>
          <a:xfrm flipH="1" flipV="1">
            <a:off x="3487841" y="2159649"/>
            <a:ext cx="4828" cy="64351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Oval 100">
            <a:extLst>
              <a:ext uri="{FF2B5EF4-FFF2-40B4-BE49-F238E27FC236}">
                <a16:creationId xmlns:a16="http://schemas.microsoft.com/office/drawing/2014/main" id="{B562FA49-225B-6942-8330-42F6EDBE6B11}"/>
              </a:ext>
            </a:extLst>
          </p:cNvPr>
          <p:cNvSpPr/>
          <p:nvPr/>
        </p:nvSpPr>
        <p:spPr>
          <a:xfrm>
            <a:off x="3261479" y="2803159"/>
            <a:ext cx="462379" cy="462379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C015CD97-558C-0242-8CD8-AAD8A13D0B6A}"/>
              </a:ext>
            </a:extLst>
          </p:cNvPr>
          <p:cNvSpPr/>
          <p:nvPr/>
        </p:nvSpPr>
        <p:spPr>
          <a:xfrm>
            <a:off x="3256651" y="1697269"/>
            <a:ext cx="462379" cy="46237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4C0C5601-BDE8-A047-B375-7C13CB08C76C}"/>
              </a:ext>
            </a:extLst>
          </p:cNvPr>
          <p:cNvCxnSpPr>
            <a:cxnSpLocks/>
            <a:stCxn id="99" idx="0"/>
            <a:endCxn id="101" idx="4"/>
          </p:cNvCxnSpPr>
          <p:nvPr/>
        </p:nvCxnSpPr>
        <p:spPr>
          <a:xfrm flipH="1" flipV="1">
            <a:off x="3492668" y="3265538"/>
            <a:ext cx="9371" cy="65176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Oval 103">
            <a:extLst>
              <a:ext uri="{FF2B5EF4-FFF2-40B4-BE49-F238E27FC236}">
                <a16:creationId xmlns:a16="http://schemas.microsoft.com/office/drawing/2014/main" id="{96A5536A-F4B3-0744-98F4-25E1E6EB77D5}"/>
              </a:ext>
            </a:extLst>
          </p:cNvPr>
          <p:cNvSpPr/>
          <p:nvPr/>
        </p:nvSpPr>
        <p:spPr>
          <a:xfrm>
            <a:off x="2457094" y="2179903"/>
            <a:ext cx="765837" cy="58910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E88A7171-6B00-FC47-8AB9-E1DEA3A1D794}"/>
                  </a:ext>
                </a:extLst>
              </p:cNvPr>
              <p:cNvSpPr/>
              <p:nvPr/>
            </p:nvSpPr>
            <p:spPr>
              <a:xfrm>
                <a:off x="2903299" y="3313048"/>
                <a:ext cx="765837" cy="589109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𝑾</m:t>
                      </m:r>
                    </m:oMath>
                  </m:oMathPara>
                </a14:m>
                <a:endParaRPr lang="en-US" sz="2400" b="1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E88A7171-6B00-FC47-8AB9-E1DEA3A1D7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3299" y="3313048"/>
                <a:ext cx="765837" cy="589109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Oval 105">
                <a:extLst>
                  <a:ext uri="{FF2B5EF4-FFF2-40B4-BE49-F238E27FC236}">
                    <a16:creationId xmlns:a16="http://schemas.microsoft.com/office/drawing/2014/main" id="{6310A4AA-90D0-E848-BE3F-3801FDDD866D}"/>
                  </a:ext>
                </a:extLst>
              </p:cNvPr>
              <p:cNvSpPr/>
              <p:nvPr/>
            </p:nvSpPr>
            <p:spPr>
              <a:xfrm>
                <a:off x="2903299" y="2237475"/>
                <a:ext cx="765837" cy="589109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𝑾</m:t>
                      </m:r>
                    </m:oMath>
                  </m:oMathPara>
                </a14:m>
                <a:endParaRPr lang="en-US" sz="2400" b="1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6" name="Oval 105">
                <a:extLst>
                  <a:ext uri="{FF2B5EF4-FFF2-40B4-BE49-F238E27FC236}">
                    <a16:creationId xmlns:a16="http://schemas.microsoft.com/office/drawing/2014/main" id="{6310A4AA-90D0-E848-BE3F-3801FDDD86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3299" y="2237475"/>
                <a:ext cx="765837" cy="589109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Oval 106">
                <a:extLst>
                  <a:ext uri="{FF2B5EF4-FFF2-40B4-BE49-F238E27FC236}">
                    <a16:creationId xmlns:a16="http://schemas.microsoft.com/office/drawing/2014/main" id="{3E7794D0-20CA-0642-B2F6-ABF6590F9D76}"/>
                  </a:ext>
                </a:extLst>
              </p:cNvPr>
              <p:cNvSpPr/>
              <p:nvPr/>
            </p:nvSpPr>
            <p:spPr>
              <a:xfrm>
                <a:off x="2903299" y="4403763"/>
                <a:ext cx="765837" cy="589109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𝑾</m:t>
                      </m:r>
                    </m:oMath>
                  </m:oMathPara>
                </a14:m>
                <a:endParaRPr lang="en-US" sz="2400" b="1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7" name="Oval 106">
                <a:extLst>
                  <a:ext uri="{FF2B5EF4-FFF2-40B4-BE49-F238E27FC236}">
                    <a16:creationId xmlns:a16="http://schemas.microsoft.com/office/drawing/2014/main" id="{3E7794D0-20CA-0642-B2F6-ABF6590F9D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3299" y="4403763"/>
                <a:ext cx="765837" cy="589109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id="{B074B347-3EEF-0749-9C4A-3270F4E3EA9A}"/>
                  </a:ext>
                </a:extLst>
              </p:cNvPr>
              <p:cNvSpPr/>
              <p:nvPr/>
            </p:nvSpPr>
            <p:spPr>
              <a:xfrm>
                <a:off x="5817023" y="6071306"/>
                <a:ext cx="765837" cy="589109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dirty="0">
                          <a:solidFill>
                            <a:srgbClr val="C16E00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US" sz="2400" b="1" i="1" dirty="0">
                              <a:solidFill>
                                <a:srgbClr val="C16E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dirty="0">
                              <a:solidFill>
                                <a:srgbClr val="C16E00"/>
                              </a:solidFill>
                              <a:latin typeface="Cambria Math" panose="02040503050406030204" pitchFamily="18" charset="0"/>
                            </a:rPr>
                            <m:t>𝑰𝑵</m:t>
                          </m:r>
                        </m:e>
                        <m:sub>
                          <m:r>
                            <a:rPr lang="en-US" sz="2400" b="1" i="1" dirty="0">
                              <a:solidFill>
                                <a:srgbClr val="C16E00"/>
                              </a:solidFill>
                              <a:latin typeface="Cambria Math" panose="02040503050406030204" pitchFamily="18" charset="0"/>
                            </a:rPr>
                            <m:t>𝑻𝒂𝒓𝒈𝒆𝒕</m:t>
                          </m:r>
                        </m:sub>
                      </m:sSub>
                      <m:r>
                        <a:rPr lang="en-US" sz="2400" b="1" i="1" dirty="0">
                          <a:solidFill>
                            <a:srgbClr val="C16E0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400" b="1" dirty="0">
                  <a:solidFill>
                    <a:srgbClr val="C16E00"/>
                  </a:solidFill>
                </a:endParaRPr>
              </a:p>
            </p:txBody>
          </p:sp>
        </mc:Choice>
        <mc:Fallback xmlns=""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id="{B074B347-3EEF-0749-9C4A-3270F4E3EA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7023" y="6071306"/>
                <a:ext cx="765837" cy="589109"/>
              </a:xfrm>
              <a:prstGeom prst="ellipse">
                <a:avLst/>
              </a:prstGeom>
              <a:blipFill>
                <a:blip r:embed="rId7"/>
                <a:stretch>
                  <a:fillRect l="-60656" r="-52459" b="-212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9" name="Oval 108">
            <a:extLst>
              <a:ext uri="{FF2B5EF4-FFF2-40B4-BE49-F238E27FC236}">
                <a16:creationId xmlns:a16="http://schemas.microsoft.com/office/drawing/2014/main" id="{8C596226-BFF9-0946-84A8-CB0C170033DB}"/>
              </a:ext>
            </a:extLst>
          </p:cNvPr>
          <p:cNvSpPr/>
          <p:nvPr/>
        </p:nvSpPr>
        <p:spPr>
          <a:xfrm>
            <a:off x="6414449" y="1562692"/>
            <a:ext cx="875243" cy="58910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471B7FCF-B3DC-3C47-87C1-DBD719F06ED9}"/>
                  </a:ext>
                </a:extLst>
              </p:cNvPr>
              <p:cNvSpPr/>
              <p:nvPr/>
            </p:nvSpPr>
            <p:spPr>
              <a:xfrm>
                <a:off x="5667120" y="1562692"/>
                <a:ext cx="765837" cy="589109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dirty="0">
                          <a:solidFill>
                            <a:srgbClr val="C16E00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US" sz="2400" b="1" i="1" dirty="0">
                              <a:solidFill>
                                <a:srgbClr val="C16E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dirty="0">
                              <a:solidFill>
                                <a:srgbClr val="C16E00"/>
                              </a:solidFill>
                              <a:latin typeface="Cambria Math" panose="02040503050406030204" pitchFamily="18" charset="0"/>
                            </a:rPr>
                            <m:t>𝑶𝑼𝑻</m:t>
                          </m:r>
                        </m:e>
                        <m:sub>
                          <m:r>
                            <a:rPr lang="en-US" sz="2400" b="1" i="1" dirty="0">
                              <a:solidFill>
                                <a:srgbClr val="C16E00"/>
                              </a:solidFill>
                              <a:latin typeface="Cambria Math" panose="02040503050406030204" pitchFamily="18" charset="0"/>
                            </a:rPr>
                            <m:t>𝑻𝒂𝒓𝒈𝒆𝒕</m:t>
                          </m:r>
                        </m:sub>
                      </m:sSub>
                      <m:r>
                        <a:rPr lang="en-US" sz="2400" b="1" i="1" dirty="0">
                          <a:solidFill>
                            <a:srgbClr val="C16E0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400" b="1" dirty="0">
                  <a:solidFill>
                    <a:srgbClr val="C16E00"/>
                  </a:solidFill>
                </a:endParaRPr>
              </a:p>
            </p:txBody>
          </p:sp>
        </mc:Choice>
        <mc:Fallback xmlns=""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471B7FCF-B3DC-3C47-87C1-DBD719F06E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7120" y="1562692"/>
                <a:ext cx="765837" cy="589109"/>
              </a:xfrm>
              <a:prstGeom prst="ellipse">
                <a:avLst/>
              </a:prstGeom>
              <a:blipFill>
                <a:blip r:embed="rId8"/>
                <a:stretch>
                  <a:fillRect l="-75806" r="-66129" b="-212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1" name="TextBox 110">
            <a:extLst>
              <a:ext uri="{FF2B5EF4-FFF2-40B4-BE49-F238E27FC236}">
                <a16:creationId xmlns:a16="http://schemas.microsoft.com/office/drawing/2014/main" id="{EE770112-41F6-7541-AD3D-40563AC6C89E}"/>
              </a:ext>
            </a:extLst>
          </p:cNvPr>
          <p:cNvSpPr txBox="1"/>
          <p:nvPr/>
        </p:nvSpPr>
        <p:spPr>
          <a:xfrm>
            <a:off x="7222671" y="3310296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/>
          </a:p>
        </p:txBody>
      </p: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5D6BC84F-E405-0B4B-8A70-1D9B77BE4049}"/>
              </a:ext>
            </a:extLst>
          </p:cNvPr>
          <p:cNvCxnSpPr>
            <a:cxnSpLocks/>
            <a:stCxn id="113" idx="0"/>
            <a:endCxn id="142" idx="4"/>
          </p:cNvCxnSpPr>
          <p:nvPr/>
        </p:nvCxnSpPr>
        <p:spPr>
          <a:xfrm flipH="1" flipV="1">
            <a:off x="7127217" y="5455251"/>
            <a:ext cx="1487" cy="648852"/>
          </a:xfrm>
          <a:prstGeom prst="straightConnector1">
            <a:avLst/>
          </a:prstGeom>
          <a:ln w="25400">
            <a:solidFill>
              <a:srgbClr val="C16E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Oval 112">
            <a:extLst>
              <a:ext uri="{FF2B5EF4-FFF2-40B4-BE49-F238E27FC236}">
                <a16:creationId xmlns:a16="http://schemas.microsoft.com/office/drawing/2014/main" id="{4AA1A90A-4F27-854A-AF7E-E62F30716AC0}"/>
              </a:ext>
            </a:extLst>
          </p:cNvPr>
          <p:cNvSpPr/>
          <p:nvPr/>
        </p:nvSpPr>
        <p:spPr>
          <a:xfrm>
            <a:off x="6897513" y="6104103"/>
            <a:ext cx="462379" cy="46237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269C39F3-AC38-3448-8EDC-CA935085B332}"/>
              </a:ext>
            </a:extLst>
          </p:cNvPr>
          <p:cNvSpPr/>
          <p:nvPr/>
        </p:nvSpPr>
        <p:spPr>
          <a:xfrm>
            <a:off x="6894424" y="3923343"/>
            <a:ext cx="462379" cy="462379"/>
          </a:xfrm>
          <a:prstGeom prst="ellipse">
            <a:avLst/>
          </a:prstGeom>
          <a:solidFill>
            <a:srgbClr val="C16E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90447239-32C1-9748-81E5-2A278315B9EF}"/>
              </a:ext>
            </a:extLst>
          </p:cNvPr>
          <p:cNvCxnSpPr>
            <a:cxnSpLocks/>
            <a:stCxn id="116" idx="0"/>
            <a:endCxn id="117" idx="4"/>
          </p:cNvCxnSpPr>
          <p:nvPr/>
        </p:nvCxnSpPr>
        <p:spPr>
          <a:xfrm flipH="1" flipV="1">
            <a:off x="7111415" y="2165693"/>
            <a:ext cx="4828" cy="64351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Oval 115">
            <a:extLst>
              <a:ext uri="{FF2B5EF4-FFF2-40B4-BE49-F238E27FC236}">
                <a16:creationId xmlns:a16="http://schemas.microsoft.com/office/drawing/2014/main" id="{FAF55D4E-FE46-5240-9799-BF34E9D60FB2}"/>
              </a:ext>
            </a:extLst>
          </p:cNvPr>
          <p:cNvSpPr/>
          <p:nvPr/>
        </p:nvSpPr>
        <p:spPr>
          <a:xfrm>
            <a:off x="6885053" y="2809203"/>
            <a:ext cx="462379" cy="462379"/>
          </a:xfrm>
          <a:prstGeom prst="ellipse">
            <a:avLst/>
          </a:prstGeom>
          <a:solidFill>
            <a:srgbClr val="C16E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C2AAB043-7311-D74D-BEA5-2925DC81ED2A}"/>
              </a:ext>
            </a:extLst>
          </p:cNvPr>
          <p:cNvSpPr/>
          <p:nvPr/>
        </p:nvSpPr>
        <p:spPr>
          <a:xfrm>
            <a:off x="6880225" y="1703313"/>
            <a:ext cx="462379" cy="46237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8F1722DF-B1D4-D846-BDEB-F16117DDF5EA}"/>
              </a:ext>
            </a:extLst>
          </p:cNvPr>
          <p:cNvCxnSpPr>
            <a:cxnSpLocks/>
            <a:stCxn id="114" idx="0"/>
            <a:endCxn id="116" idx="4"/>
          </p:cNvCxnSpPr>
          <p:nvPr/>
        </p:nvCxnSpPr>
        <p:spPr>
          <a:xfrm flipH="1" flipV="1">
            <a:off x="7116243" y="3271582"/>
            <a:ext cx="9371" cy="65176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Oval 118">
            <a:extLst>
              <a:ext uri="{FF2B5EF4-FFF2-40B4-BE49-F238E27FC236}">
                <a16:creationId xmlns:a16="http://schemas.microsoft.com/office/drawing/2014/main" id="{E075F3E5-8765-E347-9BE5-75A763EB0716}"/>
              </a:ext>
            </a:extLst>
          </p:cNvPr>
          <p:cNvSpPr/>
          <p:nvPr/>
        </p:nvSpPr>
        <p:spPr>
          <a:xfrm>
            <a:off x="6080668" y="2185947"/>
            <a:ext cx="765837" cy="58910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Oval 119">
                <a:extLst>
                  <a:ext uri="{FF2B5EF4-FFF2-40B4-BE49-F238E27FC236}">
                    <a16:creationId xmlns:a16="http://schemas.microsoft.com/office/drawing/2014/main" id="{B699D5B6-03B9-E44A-8363-6F8E4740A2BB}"/>
                  </a:ext>
                </a:extLst>
              </p:cNvPr>
              <p:cNvSpPr/>
              <p:nvPr/>
            </p:nvSpPr>
            <p:spPr>
              <a:xfrm>
                <a:off x="6526874" y="3319092"/>
                <a:ext cx="765837" cy="589109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𝑾</m:t>
                      </m:r>
                    </m:oMath>
                  </m:oMathPara>
                </a14:m>
                <a:endParaRPr lang="en-US" sz="2400" b="1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20" name="Oval 119">
                <a:extLst>
                  <a:ext uri="{FF2B5EF4-FFF2-40B4-BE49-F238E27FC236}">
                    <a16:creationId xmlns:a16="http://schemas.microsoft.com/office/drawing/2014/main" id="{B699D5B6-03B9-E44A-8363-6F8E4740A2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6874" y="3319092"/>
                <a:ext cx="765837" cy="589109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Oval 120">
                <a:extLst>
                  <a:ext uri="{FF2B5EF4-FFF2-40B4-BE49-F238E27FC236}">
                    <a16:creationId xmlns:a16="http://schemas.microsoft.com/office/drawing/2014/main" id="{F3D34D9E-6BD1-2145-AB8D-84C7B64FCAD9}"/>
                  </a:ext>
                </a:extLst>
              </p:cNvPr>
              <p:cNvSpPr/>
              <p:nvPr/>
            </p:nvSpPr>
            <p:spPr>
              <a:xfrm>
                <a:off x="6526874" y="2243519"/>
                <a:ext cx="765837" cy="589109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𝑾</m:t>
                      </m:r>
                    </m:oMath>
                  </m:oMathPara>
                </a14:m>
                <a:endParaRPr lang="en-US" sz="2400" b="1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21" name="Oval 120">
                <a:extLst>
                  <a:ext uri="{FF2B5EF4-FFF2-40B4-BE49-F238E27FC236}">
                    <a16:creationId xmlns:a16="http://schemas.microsoft.com/office/drawing/2014/main" id="{F3D34D9E-6BD1-2145-AB8D-84C7B64FCA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6874" y="2243519"/>
                <a:ext cx="765837" cy="589109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Oval 121">
                <a:extLst>
                  <a:ext uri="{FF2B5EF4-FFF2-40B4-BE49-F238E27FC236}">
                    <a16:creationId xmlns:a16="http://schemas.microsoft.com/office/drawing/2014/main" id="{1EF55E01-AC84-9F4D-B6C9-1DBADD4BA7FD}"/>
                  </a:ext>
                </a:extLst>
              </p:cNvPr>
              <p:cNvSpPr/>
              <p:nvPr/>
            </p:nvSpPr>
            <p:spPr>
              <a:xfrm>
                <a:off x="6476580" y="5526258"/>
                <a:ext cx="765837" cy="589109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dirty="0">
                          <a:solidFill>
                            <a:srgbClr val="C16E00"/>
                          </a:solidFill>
                          <a:latin typeface="Cambria Math" panose="02040503050406030204" pitchFamily="18" charset="0"/>
                        </a:rPr>
                        <m:t>𝑾</m:t>
                      </m:r>
                    </m:oMath>
                  </m:oMathPara>
                </a14:m>
                <a:endParaRPr lang="en-US" sz="2400" b="1" dirty="0">
                  <a:solidFill>
                    <a:srgbClr val="C16E00"/>
                  </a:solidFill>
                </a:endParaRPr>
              </a:p>
            </p:txBody>
          </p:sp>
        </mc:Choice>
        <mc:Fallback xmlns="">
          <p:sp>
            <p:nvSpPr>
              <p:cNvPr id="122" name="Oval 121">
                <a:extLst>
                  <a:ext uri="{FF2B5EF4-FFF2-40B4-BE49-F238E27FC236}">
                    <a16:creationId xmlns:a16="http://schemas.microsoft.com/office/drawing/2014/main" id="{1EF55E01-AC84-9F4D-B6C9-1DBADD4BA7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6580" y="5526258"/>
                <a:ext cx="765837" cy="589109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2" name="Oval 141">
            <a:extLst>
              <a:ext uri="{FF2B5EF4-FFF2-40B4-BE49-F238E27FC236}">
                <a16:creationId xmlns:a16="http://schemas.microsoft.com/office/drawing/2014/main" id="{2B893D3C-666B-BC4F-9E20-4043AD5D458D}"/>
              </a:ext>
            </a:extLst>
          </p:cNvPr>
          <p:cNvSpPr/>
          <p:nvPr/>
        </p:nvSpPr>
        <p:spPr>
          <a:xfrm>
            <a:off x="6896027" y="4992872"/>
            <a:ext cx="462379" cy="462379"/>
          </a:xfrm>
          <a:prstGeom prst="ellipse">
            <a:avLst/>
          </a:prstGeom>
          <a:solidFill>
            <a:srgbClr val="C16E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D3C1BE70-035C-7B46-8FE8-32FA67DB6EEC}"/>
              </a:ext>
            </a:extLst>
          </p:cNvPr>
          <p:cNvCxnSpPr>
            <a:cxnSpLocks/>
            <a:stCxn id="142" idx="0"/>
            <a:endCxn id="114" idx="4"/>
          </p:cNvCxnSpPr>
          <p:nvPr/>
        </p:nvCxnSpPr>
        <p:spPr>
          <a:xfrm flipH="1" flipV="1">
            <a:off x="7125613" y="4385722"/>
            <a:ext cx="1603" cy="60715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Oval 144">
                <a:extLst>
                  <a:ext uri="{FF2B5EF4-FFF2-40B4-BE49-F238E27FC236}">
                    <a16:creationId xmlns:a16="http://schemas.microsoft.com/office/drawing/2014/main" id="{A9B4D1CF-9D29-024D-8162-5367F1B7651F}"/>
                  </a:ext>
                </a:extLst>
              </p:cNvPr>
              <p:cNvSpPr/>
              <p:nvPr/>
            </p:nvSpPr>
            <p:spPr>
              <a:xfrm>
                <a:off x="6476580" y="4399859"/>
                <a:ext cx="765837" cy="589109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𝑾</m:t>
                      </m:r>
                    </m:oMath>
                  </m:oMathPara>
                </a14:m>
                <a:endParaRPr lang="en-US" sz="2400" b="1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45" name="Oval 144">
                <a:extLst>
                  <a:ext uri="{FF2B5EF4-FFF2-40B4-BE49-F238E27FC236}">
                    <a16:creationId xmlns:a16="http://schemas.microsoft.com/office/drawing/2014/main" id="{A9B4D1CF-9D29-024D-8162-5367F1B765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6580" y="4399859"/>
                <a:ext cx="765837" cy="589109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6" name="Oval 145">
                <a:extLst>
                  <a:ext uri="{FF2B5EF4-FFF2-40B4-BE49-F238E27FC236}">
                    <a16:creationId xmlns:a16="http://schemas.microsoft.com/office/drawing/2014/main" id="{5C950AD1-4F88-6740-858F-526E384E9781}"/>
                  </a:ext>
                </a:extLst>
              </p:cNvPr>
              <p:cNvSpPr/>
              <p:nvPr/>
            </p:nvSpPr>
            <p:spPr>
              <a:xfrm>
                <a:off x="9893075" y="6065262"/>
                <a:ext cx="765837" cy="589109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dirty="0">
                          <a:solidFill>
                            <a:srgbClr val="C16E00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US" sz="2400" b="1" i="1" dirty="0">
                              <a:solidFill>
                                <a:srgbClr val="C16E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dirty="0">
                              <a:solidFill>
                                <a:srgbClr val="C16E00"/>
                              </a:solidFill>
                              <a:latin typeface="Cambria Math" panose="02040503050406030204" pitchFamily="18" charset="0"/>
                            </a:rPr>
                            <m:t>𝑰𝑵</m:t>
                          </m:r>
                        </m:e>
                        <m:sub>
                          <m:r>
                            <a:rPr lang="en-US" sz="2400" b="1" i="1" dirty="0">
                              <a:solidFill>
                                <a:srgbClr val="C16E00"/>
                              </a:solidFill>
                              <a:latin typeface="Cambria Math" panose="02040503050406030204" pitchFamily="18" charset="0"/>
                            </a:rPr>
                            <m:t>𝑻𝒂𝒓𝒈𝒆𝒕</m:t>
                          </m:r>
                        </m:sub>
                      </m:sSub>
                      <m:r>
                        <a:rPr lang="en-US" sz="2400" b="1" i="1" dirty="0">
                          <a:solidFill>
                            <a:srgbClr val="C16E0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400" b="1" dirty="0">
                  <a:solidFill>
                    <a:srgbClr val="C16E00"/>
                  </a:solidFill>
                </a:endParaRPr>
              </a:p>
            </p:txBody>
          </p:sp>
        </mc:Choice>
        <mc:Fallback xmlns="">
          <p:sp>
            <p:nvSpPr>
              <p:cNvPr id="146" name="Oval 145">
                <a:extLst>
                  <a:ext uri="{FF2B5EF4-FFF2-40B4-BE49-F238E27FC236}">
                    <a16:creationId xmlns:a16="http://schemas.microsoft.com/office/drawing/2014/main" id="{5C950AD1-4F88-6740-858F-526E384E97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93075" y="6065262"/>
                <a:ext cx="765837" cy="589109"/>
              </a:xfrm>
              <a:prstGeom prst="ellipse">
                <a:avLst/>
              </a:prstGeom>
              <a:blipFill>
                <a:blip r:embed="rId12"/>
                <a:stretch>
                  <a:fillRect l="-59016" r="-50820" b="-212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7" name="Oval 146">
            <a:extLst>
              <a:ext uri="{FF2B5EF4-FFF2-40B4-BE49-F238E27FC236}">
                <a16:creationId xmlns:a16="http://schemas.microsoft.com/office/drawing/2014/main" id="{FBB3B1AE-BAE2-4443-A824-95318C60538E}"/>
              </a:ext>
            </a:extLst>
          </p:cNvPr>
          <p:cNvSpPr/>
          <p:nvPr/>
        </p:nvSpPr>
        <p:spPr>
          <a:xfrm>
            <a:off x="10490501" y="1556648"/>
            <a:ext cx="875243" cy="58910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Oval 147">
                <a:extLst>
                  <a:ext uri="{FF2B5EF4-FFF2-40B4-BE49-F238E27FC236}">
                    <a16:creationId xmlns:a16="http://schemas.microsoft.com/office/drawing/2014/main" id="{C51D1267-4C64-A84D-A6E6-17F34A8E6B92}"/>
                  </a:ext>
                </a:extLst>
              </p:cNvPr>
              <p:cNvSpPr/>
              <p:nvPr/>
            </p:nvSpPr>
            <p:spPr>
              <a:xfrm>
                <a:off x="9743172" y="1556648"/>
                <a:ext cx="765837" cy="589109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dirty="0">
                          <a:solidFill>
                            <a:srgbClr val="C16E00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US" sz="2400" b="1" i="1" dirty="0">
                              <a:solidFill>
                                <a:srgbClr val="C16E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dirty="0">
                              <a:solidFill>
                                <a:srgbClr val="C16E00"/>
                              </a:solidFill>
                              <a:latin typeface="Cambria Math" panose="02040503050406030204" pitchFamily="18" charset="0"/>
                            </a:rPr>
                            <m:t>𝑶𝑼𝑻</m:t>
                          </m:r>
                        </m:e>
                        <m:sub>
                          <m:r>
                            <a:rPr lang="en-US" sz="2400" b="1" i="1" dirty="0">
                              <a:solidFill>
                                <a:srgbClr val="C16E00"/>
                              </a:solidFill>
                              <a:latin typeface="Cambria Math" panose="02040503050406030204" pitchFamily="18" charset="0"/>
                            </a:rPr>
                            <m:t>𝑻𝒂𝒓𝒈𝒆𝒕</m:t>
                          </m:r>
                        </m:sub>
                      </m:sSub>
                      <m:r>
                        <a:rPr lang="en-US" sz="2400" b="1" i="1" dirty="0">
                          <a:solidFill>
                            <a:srgbClr val="C16E0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400" b="1" dirty="0">
                  <a:solidFill>
                    <a:srgbClr val="C16E00"/>
                  </a:solidFill>
                </a:endParaRPr>
              </a:p>
            </p:txBody>
          </p:sp>
        </mc:Choice>
        <mc:Fallback xmlns="">
          <p:sp>
            <p:nvSpPr>
              <p:cNvPr id="148" name="Oval 147">
                <a:extLst>
                  <a:ext uri="{FF2B5EF4-FFF2-40B4-BE49-F238E27FC236}">
                    <a16:creationId xmlns:a16="http://schemas.microsoft.com/office/drawing/2014/main" id="{C51D1267-4C64-A84D-A6E6-17F34A8E6B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43172" y="1556648"/>
                <a:ext cx="765837" cy="589109"/>
              </a:xfrm>
              <a:prstGeom prst="ellipse">
                <a:avLst/>
              </a:prstGeom>
              <a:blipFill>
                <a:blip r:embed="rId13"/>
                <a:stretch>
                  <a:fillRect l="-77049" r="-688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9" name="TextBox 148">
            <a:extLst>
              <a:ext uri="{FF2B5EF4-FFF2-40B4-BE49-F238E27FC236}">
                <a16:creationId xmlns:a16="http://schemas.microsoft.com/office/drawing/2014/main" id="{126718D8-DEDA-1C49-936D-8AAB2A695E4A}"/>
              </a:ext>
            </a:extLst>
          </p:cNvPr>
          <p:cNvSpPr txBox="1"/>
          <p:nvPr/>
        </p:nvSpPr>
        <p:spPr>
          <a:xfrm>
            <a:off x="11298723" y="3304252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/>
          </a:p>
        </p:txBody>
      </p: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DF09BC85-1346-FE40-8001-FE5B9D900EC3}"/>
              </a:ext>
            </a:extLst>
          </p:cNvPr>
          <p:cNvCxnSpPr>
            <a:cxnSpLocks/>
            <a:stCxn id="151" idx="0"/>
            <a:endCxn id="161" idx="4"/>
          </p:cNvCxnSpPr>
          <p:nvPr/>
        </p:nvCxnSpPr>
        <p:spPr>
          <a:xfrm flipH="1" flipV="1">
            <a:off x="11203269" y="5449207"/>
            <a:ext cx="1487" cy="648852"/>
          </a:xfrm>
          <a:prstGeom prst="straightConnector1">
            <a:avLst/>
          </a:prstGeom>
          <a:ln w="25400">
            <a:solidFill>
              <a:srgbClr val="C16E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Oval 151">
            <a:extLst>
              <a:ext uri="{FF2B5EF4-FFF2-40B4-BE49-F238E27FC236}">
                <a16:creationId xmlns:a16="http://schemas.microsoft.com/office/drawing/2014/main" id="{A018BA53-B869-E34F-9069-514430A49274}"/>
              </a:ext>
            </a:extLst>
          </p:cNvPr>
          <p:cNvSpPr/>
          <p:nvPr/>
        </p:nvSpPr>
        <p:spPr>
          <a:xfrm>
            <a:off x="10970476" y="3917299"/>
            <a:ext cx="462379" cy="462379"/>
          </a:xfrm>
          <a:prstGeom prst="ellipse">
            <a:avLst/>
          </a:prstGeom>
          <a:solidFill>
            <a:srgbClr val="C16E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498FFEA7-3E34-A34E-B777-C523ADDB9DD4}"/>
              </a:ext>
            </a:extLst>
          </p:cNvPr>
          <p:cNvCxnSpPr>
            <a:cxnSpLocks/>
            <a:stCxn id="154" idx="0"/>
            <a:endCxn id="155" idx="4"/>
          </p:cNvCxnSpPr>
          <p:nvPr/>
        </p:nvCxnSpPr>
        <p:spPr>
          <a:xfrm flipH="1" flipV="1">
            <a:off x="11187467" y="2159649"/>
            <a:ext cx="4828" cy="643511"/>
          </a:xfrm>
          <a:prstGeom prst="straightConnector1">
            <a:avLst/>
          </a:prstGeom>
          <a:ln w="25400">
            <a:solidFill>
              <a:srgbClr val="C16E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Oval 153">
            <a:extLst>
              <a:ext uri="{FF2B5EF4-FFF2-40B4-BE49-F238E27FC236}">
                <a16:creationId xmlns:a16="http://schemas.microsoft.com/office/drawing/2014/main" id="{FBCC7800-E341-7848-87C6-4740DEBF3677}"/>
              </a:ext>
            </a:extLst>
          </p:cNvPr>
          <p:cNvSpPr/>
          <p:nvPr/>
        </p:nvSpPr>
        <p:spPr>
          <a:xfrm>
            <a:off x="10961105" y="2803159"/>
            <a:ext cx="462379" cy="462379"/>
          </a:xfrm>
          <a:prstGeom prst="ellipse">
            <a:avLst/>
          </a:prstGeom>
          <a:solidFill>
            <a:srgbClr val="C16E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4F8CA361-4882-9945-8F98-07EA77F548AF}"/>
              </a:ext>
            </a:extLst>
          </p:cNvPr>
          <p:cNvSpPr/>
          <p:nvPr/>
        </p:nvSpPr>
        <p:spPr>
          <a:xfrm>
            <a:off x="10956277" y="1697269"/>
            <a:ext cx="462379" cy="46237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FE44297C-EF46-B34D-BDF2-27A0D0795042}"/>
              </a:ext>
            </a:extLst>
          </p:cNvPr>
          <p:cNvCxnSpPr>
            <a:cxnSpLocks/>
            <a:stCxn id="152" idx="0"/>
            <a:endCxn id="154" idx="4"/>
          </p:cNvCxnSpPr>
          <p:nvPr/>
        </p:nvCxnSpPr>
        <p:spPr>
          <a:xfrm flipH="1" flipV="1">
            <a:off x="11192295" y="3265538"/>
            <a:ext cx="9371" cy="651761"/>
          </a:xfrm>
          <a:prstGeom prst="straightConnector1">
            <a:avLst/>
          </a:prstGeom>
          <a:ln w="25400">
            <a:solidFill>
              <a:srgbClr val="C16E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Oval 156">
            <a:extLst>
              <a:ext uri="{FF2B5EF4-FFF2-40B4-BE49-F238E27FC236}">
                <a16:creationId xmlns:a16="http://schemas.microsoft.com/office/drawing/2014/main" id="{5583C63D-EE1D-774C-B6FC-A1F81ECFFD0C}"/>
              </a:ext>
            </a:extLst>
          </p:cNvPr>
          <p:cNvSpPr/>
          <p:nvPr/>
        </p:nvSpPr>
        <p:spPr>
          <a:xfrm>
            <a:off x="10156720" y="2179903"/>
            <a:ext cx="765837" cy="58910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8" name="Oval 157">
                <a:extLst>
                  <a:ext uri="{FF2B5EF4-FFF2-40B4-BE49-F238E27FC236}">
                    <a16:creationId xmlns:a16="http://schemas.microsoft.com/office/drawing/2014/main" id="{E4D7CDCF-BFB6-1D4E-AB47-E3A8ED8C7D95}"/>
                  </a:ext>
                </a:extLst>
              </p:cNvPr>
              <p:cNvSpPr/>
              <p:nvPr/>
            </p:nvSpPr>
            <p:spPr>
              <a:xfrm>
                <a:off x="10602926" y="3313048"/>
                <a:ext cx="765837" cy="589109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dirty="0">
                          <a:solidFill>
                            <a:srgbClr val="C16E00"/>
                          </a:solidFill>
                          <a:latin typeface="Cambria Math" panose="02040503050406030204" pitchFamily="18" charset="0"/>
                        </a:rPr>
                        <m:t>𝑾</m:t>
                      </m:r>
                    </m:oMath>
                  </m:oMathPara>
                </a14:m>
                <a:endParaRPr lang="en-US" sz="2400" b="1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58" name="Oval 157">
                <a:extLst>
                  <a:ext uri="{FF2B5EF4-FFF2-40B4-BE49-F238E27FC236}">
                    <a16:creationId xmlns:a16="http://schemas.microsoft.com/office/drawing/2014/main" id="{E4D7CDCF-BFB6-1D4E-AB47-E3A8ED8C7D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02926" y="3313048"/>
                <a:ext cx="765837" cy="589109"/>
              </a:xfrm>
              <a:prstGeom prst="ellipse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9" name="Oval 158">
                <a:extLst>
                  <a:ext uri="{FF2B5EF4-FFF2-40B4-BE49-F238E27FC236}">
                    <a16:creationId xmlns:a16="http://schemas.microsoft.com/office/drawing/2014/main" id="{E67B0DE1-2ED3-7840-B277-5D5DB22EA98C}"/>
                  </a:ext>
                </a:extLst>
              </p:cNvPr>
              <p:cNvSpPr/>
              <p:nvPr/>
            </p:nvSpPr>
            <p:spPr>
              <a:xfrm>
                <a:off x="10602926" y="2237475"/>
                <a:ext cx="765837" cy="589109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dirty="0">
                          <a:solidFill>
                            <a:srgbClr val="C16E00"/>
                          </a:solidFill>
                          <a:latin typeface="Cambria Math" panose="02040503050406030204" pitchFamily="18" charset="0"/>
                        </a:rPr>
                        <m:t>𝑾</m:t>
                      </m:r>
                    </m:oMath>
                  </m:oMathPara>
                </a14:m>
                <a:endParaRPr lang="en-US" sz="2400" b="1" dirty="0">
                  <a:solidFill>
                    <a:srgbClr val="C16E00"/>
                  </a:solidFill>
                </a:endParaRPr>
              </a:p>
            </p:txBody>
          </p:sp>
        </mc:Choice>
        <mc:Fallback xmlns="">
          <p:sp>
            <p:nvSpPr>
              <p:cNvPr id="159" name="Oval 158">
                <a:extLst>
                  <a:ext uri="{FF2B5EF4-FFF2-40B4-BE49-F238E27FC236}">
                    <a16:creationId xmlns:a16="http://schemas.microsoft.com/office/drawing/2014/main" id="{E67B0DE1-2ED3-7840-B277-5D5DB22EA9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02926" y="2237475"/>
                <a:ext cx="765837" cy="589109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0" name="Oval 159">
                <a:extLst>
                  <a:ext uri="{FF2B5EF4-FFF2-40B4-BE49-F238E27FC236}">
                    <a16:creationId xmlns:a16="http://schemas.microsoft.com/office/drawing/2014/main" id="{D338BB9D-58BC-624F-A925-386507C4644C}"/>
                  </a:ext>
                </a:extLst>
              </p:cNvPr>
              <p:cNvSpPr/>
              <p:nvPr/>
            </p:nvSpPr>
            <p:spPr>
              <a:xfrm>
                <a:off x="10552632" y="5520214"/>
                <a:ext cx="765837" cy="589109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dirty="0">
                          <a:solidFill>
                            <a:srgbClr val="C16E00"/>
                          </a:solidFill>
                          <a:latin typeface="Cambria Math" panose="02040503050406030204" pitchFamily="18" charset="0"/>
                        </a:rPr>
                        <m:t>𝑾</m:t>
                      </m:r>
                    </m:oMath>
                  </m:oMathPara>
                </a14:m>
                <a:endParaRPr lang="en-US" sz="2400" b="1" dirty="0">
                  <a:solidFill>
                    <a:srgbClr val="C16E00"/>
                  </a:solidFill>
                </a:endParaRPr>
              </a:p>
            </p:txBody>
          </p:sp>
        </mc:Choice>
        <mc:Fallback xmlns="">
          <p:sp>
            <p:nvSpPr>
              <p:cNvPr id="160" name="Oval 159">
                <a:extLst>
                  <a:ext uri="{FF2B5EF4-FFF2-40B4-BE49-F238E27FC236}">
                    <a16:creationId xmlns:a16="http://schemas.microsoft.com/office/drawing/2014/main" id="{D338BB9D-58BC-624F-A925-386507C464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2632" y="5520214"/>
                <a:ext cx="765837" cy="589109"/>
              </a:xfrm>
              <a:prstGeom prst="ellipse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1" name="Oval 160">
            <a:extLst>
              <a:ext uri="{FF2B5EF4-FFF2-40B4-BE49-F238E27FC236}">
                <a16:creationId xmlns:a16="http://schemas.microsoft.com/office/drawing/2014/main" id="{2E34DFB3-F012-3D44-84FF-431BFA516DC6}"/>
              </a:ext>
            </a:extLst>
          </p:cNvPr>
          <p:cNvSpPr/>
          <p:nvPr/>
        </p:nvSpPr>
        <p:spPr>
          <a:xfrm>
            <a:off x="10972079" y="4986828"/>
            <a:ext cx="462379" cy="462379"/>
          </a:xfrm>
          <a:prstGeom prst="ellipse">
            <a:avLst/>
          </a:prstGeom>
          <a:solidFill>
            <a:srgbClr val="C16E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F78DEF9F-707C-3D4B-828E-D1F7BD3FF1FF}"/>
              </a:ext>
            </a:extLst>
          </p:cNvPr>
          <p:cNvCxnSpPr>
            <a:cxnSpLocks/>
            <a:stCxn id="161" idx="0"/>
            <a:endCxn id="152" idx="4"/>
          </p:cNvCxnSpPr>
          <p:nvPr/>
        </p:nvCxnSpPr>
        <p:spPr>
          <a:xfrm flipH="1" flipV="1">
            <a:off x="11201665" y="4379678"/>
            <a:ext cx="1603" cy="607151"/>
          </a:xfrm>
          <a:prstGeom prst="straightConnector1">
            <a:avLst/>
          </a:prstGeom>
          <a:ln w="25400">
            <a:solidFill>
              <a:srgbClr val="C16E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3" name="Oval 162">
                <a:extLst>
                  <a:ext uri="{FF2B5EF4-FFF2-40B4-BE49-F238E27FC236}">
                    <a16:creationId xmlns:a16="http://schemas.microsoft.com/office/drawing/2014/main" id="{4B40D321-9B8C-A149-97BF-6BC52278D4A8}"/>
                  </a:ext>
                </a:extLst>
              </p:cNvPr>
              <p:cNvSpPr/>
              <p:nvPr/>
            </p:nvSpPr>
            <p:spPr>
              <a:xfrm>
                <a:off x="10552632" y="4521540"/>
                <a:ext cx="765837" cy="589109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dirty="0">
                          <a:solidFill>
                            <a:srgbClr val="C16E00"/>
                          </a:solidFill>
                          <a:latin typeface="Cambria Math" panose="02040503050406030204" pitchFamily="18" charset="0"/>
                        </a:rPr>
                        <m:t>𝑾</m:t>
                      </m:r>
                    </m:oMath>
                  </m:oMathPara>
                </a14:m>
                <a:endParaRPr lang="en-US" sz="2400" b="1" dirty="0">
                  <a:solidFill>
                    <a:srgbClr val="C16E00"/>
                  </a:solidFill>
                </a:endParaRPr>
              </a:p>
            </p:txBody>
          </p:sp>
        </mc:Choice>
        <mc:Fallback xmlns="">
          <p:sp>
            <p:nvSpPr>
              <p:cNvPr id="163" name="Oval 162">
                <a:extLst>
                  <a:ext uri="{FF2B5EF4-FFF2-40B4-BE49-F238E27FC236}">
                    <a16:creationId xmlns:a16="http://schemas.microsoft.com/office/drawing/2014/main" id="{4B40D321-9B8C-A149-97BF-6BC52278D4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2632" y="4521540"/>
                <a:ext cx="765837" cy="589109"/>
              </a:xfrm>
              <a:prstGeom prst="ellipse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351B9C57-836B-714C-925E-D39496A2BF09}"/>
              </a:ext>
            </a:extLst>
          </p:cNvPr>
          <p:cNvSpPr/>
          <p:nvPr/>
        </p:nvSpPr>
        <p:spPr>
          <a:xfrm>
            <a:off x="11245974" y="5985763"/>
            <a:ext cx="840607" cy="7452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51" name="Oval 150">
            <a:extLst>
              <a:ext uri="{FF2B5EF4-FFF2-40B4-BE49-F238E27FC236}">
                <a16:creationId xmlns:a16="http://schemas.microsoft.com/office/drawing/2014/main" id="{03557A41-063D-6E41-AE59-E96DA2EAE0E7}"/>
              </a:ext>
            </a:extLst>
          </p:cNvPr>
          <p:cNvSpPr/>
          <p:nvPr/>
        </p:nvSpPr>
        <p:spPr>
          <a:xfrm>
            <a:off x="10973565" y="6098059"/>
            <a:ext cx="462379" cy="46237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62" name="Title 1">
            <a:extLst>
              <a:ext uri="{FF2B5EF4-FFF2-40B4-BE49-F238E27FC236}">
                <a16:creationId xmlns:a16="http://schemas.microsoft.com/office/drawing/2014/main" id="{82A1C0CA-A763-B640-A857-CAC3B98E97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9843"/>
            <a:ext cx="10515600" cy="884919"/>
          </a:xfrm>
        </p:spPr>
        <p:txBody>
          <a:bodyPr>
            <a:noAutofit/>
          </a:bodyPr>
          <a:lstStyle/>
          <a:p>
            <a:r>
              <a:rPr lang="en-US" sz="3200" b="1" dirty="0"/>
              <a:t>Fine-tuning based repurposing</a:t>
            </a:r>
            <a:endParaRPr lang="en-US" sz="3733" b="1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3820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08121B-6FF4-4D45-BF71-81FD02CFF2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AFE5D-A956-4140-BC20-D77775E264F7}" type="datetime1">
              <a:rPr lang="en-US" smtClean="0"/>
              <a:t>3/6/19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1B51CF-C528-D34E-A1B3-37C15F1963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E5769-071A-4802-A81A-7DE9AD3F6647}" type="slidenum">
              <a:rPr lang="en-US" smtClean="0"/>
              <a:t>26</a:t>
            </a:fld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289690F-1895-084D-8224-1C6F8AB87DC1}"/>
              </a:ext>
            </a:extLst>
          </p:cNvPr>
          <p:cNvSpPr/>
          <p:nvPr/>
        </p:nvSpPr>
        <p:spPr>
          <a:xfrm>
            <a:off x="751561" y="1931556"/>
            <a:ext cx="10484285" cy="3792839"/>
          </a:xfrm>
          <a:prstGeom prst="rect">
            <a:avLst/>
          </a:prstGeom>
          <a:solidFill>
            <a:schemeClr val="accent6">
              <a:lumMod val="60000"/>
              <a:lumOff val="40000"/>
              <a:alpha val="1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951E48-BA67-094B-998C-E8368AB1E704}"/>
              </a:ext>
            </a:extLst>
          </p:cNvPr>
          <p:cNvSpPr txBox="1"/>
          <p:nvPr/>
        </p:nvSpPr>
        <p:spPr>
          <a:xfrm>
            <a:off x="913358" y="2006712"/>
            <a:ext cx="11353800" cy="33916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dirty="0" err="1"/>
              <a:t>mh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FF0000"/>
                </a:solidFill>
              </a:rPr>
              <a:t>=</a:t>
            </a:r>
            <a:r>
              <a:rPr lang="en-US" sz="2000" dirty="0"/>
              <a:t> </a:t>
            </a:r>
            <a:r>
              <a:rPr lang="en-US" sz="2000" dirty="0" err="1"/>
              <a:t>xfer.model_handler.ModelHandler</a:t>
            </a:r>
            <a:r>
              <a:rPr lang="en-US" sz="2000" dirty="0"/>
              <a:t>(</a:t>
            </a:r>
            <a:r>
              <a:rPr lang="en-US" sz="2000" dirty="0" err="1"/>
              <a:t>source_model</a:t>
            </a:r>
            <a:r>
              <a:rPr lang="en-US" sz="2000" dirty="0"/>
              <a:t>)</a:t>
            </a:r>
          </a:p>
          <a:p>
            <a:pPr>
              <a:lnSpc>
                <a:spcPct val="200000"/>
              </a:lnSpc>
            </a:pPr>
            <a:r>
              <a:rPr lang="en-US" sz="2000" dirty="0"/>
              <a:t>conv1 </a:t>
            </a:r>
            <a:r>
              <a:rPr lang="en-US" sz="2000" dirty="0">
                <a:solidFill>
                  <a:srgbClr val="FF0000"/>
                </a:solidFill>
              </a:rPr>
              <a:t>=</a:t>
            </a:r>
            <a:r>
              <a:rPr lang="en-US" sz="2000" dirty="0"/>
              <a:t> </a:t>
            </a:r>
            <a:r>
              <a:rPr lang="en-US" sz="2000" dirty="0" err="1"/>
              <a:t>mxnet.sym.Convolution</a:t>
            </a:r>
            <a:r>
              <a:rPr lang="en-US" sz="2000" dirty="0"/>
              <a:t>(</a:t>
            </a:r>
            <a:r>
              <a:rPr lang="en-US" sz="2000" dirty="0">
                <a:solidFill>
                  <a:schemeClr val="accent2">
                    <a:lumMod val="75000"/>
                  </a:schemeClr>
                </a:solidFill>
              </a:rPr>
              <a:t>name</a:t>
            </a:r>
            <a:r>
              <a:rPr lang="en-US" sz="2000" dirty="0">
                <a:solidFill>
                  <a:srgbClr val="FF0000"/>
                </a:solidFill>
              </a:rPr>
              <a:t>=</a:t>
            </a:r>
            <a:r>
              <a:rPr lang="en-US" sz="2000" dirty="0">
                <a:solidFill>
                  <a:srgbClr val="7030A0"/>
                </a:solidFill>
              </a:rPr>
              <a:t>'convolution1'</a:t>
            </a:r>
            <a:r>
              <a:rPr lang="en-US" sz="2000" dirty="0"/>
              <a:t>, </a:t>
            </a:r>
            <a:r>
              <a:rPr lang="en-US" sz="2000" dirty="0">
                <a:solidFill>
                  <a:schemeClr val="accent2">
                    <a:lumMod val="75000"/>
                  </a:schemeClr>
                </a:solidFill>
              </a:rPr>
              <a:t>kernel</a:t>
            </a:r>
            <a:r>
              <a:rPr lang="en-US" sz="2000" dirty="0">
                <a:solidFill>
                  <a:srgbClr val="FF0000"/>
                </a:solidFill>
              </a:rPr>
              <a:t>=</a:t>
            </a:r>
            <a:r>
              <a:rPr lang="en-US" sz="2000" dirty="0"/>
              <a:t>(20,20), </a:t>
            </a:r>
            <a:r>
              <a:rPr lang="en-US" sz="2000" dirty="0" err="1">
                <a:solidFill>
                  <a:schemeClr val="accent2">
                    <a:lumMod val="75000"/>
                  </a:schemeClr>
                </a:solidFill>
              </a:rPr>
              <a:t>num_filter</a:t>
            </a:r>
            <a:r>
              <a:rPr lang="en-US" sz="2000" dirty="0">
                <a:solidFill>
                  <a:srgbClr val="FF0000"/>
                </a:solidFill>
              </a:rPr>
              <a:t>=</a:t>
            </a:r>
            <a:r>
              <a:rPr lang="en-US" sz="2000" dirty="0"/>
              <a:t>64) </a:t>
            </a:r>
            <a:r>
              <a:rPr lang="en-US" sz="2000" dirty="0" err="1"/>
              <a:t>mh.add_layer_bottom</a:t>
            </a:r>
            <a:r>
              <a:rPr lang="en-US" sz="2000" dirty="0"/>
              <a:t>([conv1]) </a:t>
            </a:r>
          </a:p>
          <a:p>
            <a:pPr>
              <a:lnSpc>
                <a:spcPct val="200000"/>
              </a:lnSpc>
            </a:pPr>
            <a:r>
              <a:rPr lang="en-US" sz="2000" dirty="0"/>
              <a:t>mod </a:t>
            </a:r>
            <a:r>
              <a:rPr lang="en-US" sz="2000" dirty="0">
                <a:solidFill>
                  <a:srgbClr val="FF0000"/>
                </a:solidFill>
              </a:rPr>
              <a:t>=</a:t>
            </a:r>
            <a:r>
              <a:rPr lang="en-US" sz="2000" dirty="0"/>
              <a:t> </a:t>
            </a:r>
            <a:r>
              <a:rPr lang="en-US" sz="2000" dirty="0" err="1"/>
              <a:t>mh.get_module</a:t>
            </a:r>
            <a:r>
              <a:rPr lang="en-US" sz="2000" dirty="0"/>
              <a:t>(iterator, </a:t>
            </a:r>
            <a:r>
              <a:rPr lang="en-US" sz="2000" dirty="0" err="1">
                <a:solidFill>
                  <a:schemeClr val="accent2">
                    <a:lumMod val="75000"/>
                  </a:schemeClr>
                </a:solidFill>
              </a:rPr>
              <a:t>fixed_layer_parameters</a:t>
            </a:r>
            <a:r>
              <a:rPr lang="en-US" sz="2000" dirty="0">
                <a:solidFill>
                  <a:srgbClr val="FF0000"/>
                </a:solidFill>
              </a:rPr>
              <a:t>=</a:t>
            </a:r>
            <a:r>
              <a:rPr lang="en-US" sz="2000" dirty="0" err="1"/>
              <a:t>mh.get_layer_parameters</a:t>
            </a:r>
            <a:r>
              <a:rPr lang="en-US" sz="2000" dirty="0"/>
              <a:t>([</a:t>
            </a:r>
            <a:r>
              <a:rPr lang="en-US" sz="2000" dirty="0">
                <a:solidFill>
                  <a:srgbClr val="7030A0"/>
                </a:solidFill>
              </a:rPr>
              <a:t>'conv1_1']), </a:t>
            </a:r>
          </a:p>
          <a:p>
            <a:r>
              <a:rPr lang="en-US" sz="2000" dirty="0"/>
              <a:t>             </a:t>
            </a:r>
            <a:r>
              <a:rPr lang="en-US" sz="2000" dirty="0" err="1">
                <a:solidFill>
                  <a:schemeClr val="accent2">
                    <a:lumMod val="75000"/>
                  </a:schemeClr>
                </a:solidFill>
              </a:rPr>
              <a:t>random_layer_parameters</a:t>
            </a:r>
            <a:r>
              <a:rPr lang="en-US" sz="2000" dirty="0">
                <a:solidFill>
                  <a:srgbClr val="FF0000"/>
                </a:solidFill>
              </a:rPr>
              <a:t>=</a:t>
            </a:r>
            <a:r>
              <a:rPr lang="en-US" sz="2000" dirty="0" err="1"/>
              <a:t>mh.get_layer_parameters</a:t>
            </a:r>
            <a:r>
              <a:rPr lang="en-US" sz="2000" dirty="0"/>
              <a:t>([</a:t>
            </a:r>
            <a:r>
              <a:rPr lang="en-US" sz="2000" dirty="0">
                <a:solidFill>
                  <a:srgbClr val="7030A0"/>
                </a:solidFill>
              </a:rPr>
              <a:t>'fc6'</a:t>
            </a:r>
            <a:r>
              <a:rPr lang="en-US" sz="2000" dirty="0"/>
              <a:t>, </a:t>
            </a:r>
            <a:r>
              <a:rPr lang="en-US" sz="2000" dirty="0">
                <a:solidFill>
                  <a:srgbClr val="7030A0"/>
                </a:solidFill>
              </a:rPr>
              <a:t>'fc7’</a:t>
            </a:r>
            <a:r>
              <a:rPr lang="en-US" sz="2000" dirty="0"/>
              <a:t>]))</a:t>
            </a:r>
          </a:p>
          <a:p>
            <a:pPr>
              <a:lnSpc>
                <a:spcPct val="200000"/>
              </a:lnSpc>
            </a:pPr>
            <a:r>
              <a:rPr lang="en-US" sz="2000" dirty="0" err="1"/>
              <a:t>mod.fit</a:t>
            </a:r>
            <a:r>
              <a:rPr lang="en-US" sz="2000" dirty="0"/>
              <a:t>(iterator, </a:t>
            </a:r>
            <a:r>
              <a:rPr lang="en-US" sz="2000" dirty="0" err="1">
                <a:solidFill>
                  <a:schemeClr val="accent2">
                    <a:lumMod val="75000"/>
                  </a:schemeClr>
                </a:solidFill>
              </a:rPr>
              <a:t>num_epoch</a:t>
            </a:r>
            <a:r>
              <a:rPr lang="en-US" sz="2000" dirty="0">
                <a:solidFill>
                  <a:srgbClr val="FF0000"/>
                </a:solidFill>
              </a:rPr>
              <a:t>=</a:t>
            </a:r>
            <a:r>
              <a:rPr lang="en-US" sz="2000" dirty="0"/>
              <a:t>5)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300F6FB-57AF-AE46-A901-0D56AB734A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9843"/>
            <a:ext cx="10515600" cy="884919"/>
          </a:xfrm>
        </p:spPr>
        <p:txBody>
          <a:bodyPr>
            <a:noAutofit/>
          </a:bodyPr>
          <a:lstStyle/>
          <a:p>
            <a:r>
              <a:rPr lang="en-US" sz="3200" b="1" dirty="0"/>
              <a:t>Fine-tuning based repurposing</a:t>
            </a:r>
            <a:endParaRPr lang="en-US" sz="3733" b="1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05344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08121B-6FF4-4D45-BF71-81FD02CFF2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AFE5D-A956-4140-BC20-D77775E264F7}" type="datetime1">
              <a:rPr lang="en-US" smtClean="0"/>
              <a:t>3/6/19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1B51CF-C528-D34E-A1B3-37C15F1963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E5769-071A-4802-A81A-7DE9AD3F6647}" type="slidenum">
              <a:rPr lang="en-US" smtClean="0"/>
              <a:t>27</a:t>
            </a:fld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289690F-1895-084D-8224-1C6F8AB87DC1}"/>
              </a:ext>
            </a:extLst>
          </p:cNvPr>
          <p:cNvSpPr/>
          <p:nvPr/>
        </p:nvSpPr>
        <p:spPr>
          <a:xfrm>
            <a:off x="905436" y="1855694"/>
            <a:ext cx="7109012" cy="3559070"/>
          </a:xfrm>
          <a:prstGeom prst="rect">
            <a:avLst/>
          </a:prstGeom>
          <a:solidFill>
            <a:schemeClr val="accent6">
              <a:lumMod val="60000"/>
              <a:lumOff val="40000"/>
              <a:alpha val="1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951E48-BA67-094B-998C-E8368AB1E704}"/>
              </a:ext>
            </a:extLst>
          </p:cNvPr>
          <p:cNvSpPr txBox="1"/>
          <p:nvPr/>
        </p:nvSpPr>
        <p:spPr>
          <a:xfrm>
            <a:off x="1425419" y="2066349"/>
            <a:ext cx="11353800" cy="55461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dirty="0" err="1"/>
              <a:t>mh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FF0000"/>
                </a:solidFill>
              </a:rPr>
              <a:t>=</a:t>
            </a:r>
            <a:r>
              <a:rPr lang="en-US" sz="2000" dirty="0"/>
              <a:t> </a:t>
            </a:r>
            <a:r>
              <a:rPr lang="en-US" sz="2000" dirty="0" err="1"/>
              <a:t>xfer.model_handler.ModelHandler</a:t>
            </a:r>
            <a:r>
              <a:rPr lang="en-US" sz="2000" dirty="0"/>
              <a:t>(</a:t>
            </a:r>
            <a:r>
              <a:rPr lang="en-US" sz="2000" dirty="0" err="1"/>
              <a:t>source_model</a:t>
            </a:r>
            <a:r>
              <a:rPr lang="en-US" sz="2000" dirty="0"/>
              <a:t>)</a:t>
            </a:r>
          </a:p>
          <a:p>
            <a:pPr>
              <a:lnSpc>
                <a:spcPct val="200000"/>
              </a:lnSpc>
            </a:pPr>
            <a:r>
              <a:rPr lang="en-US" sz="2000" dirty="0"/>
              <a:t>print(</a:t>
            </a:r>
            <a:r>
              <a:rPr lang="en-US" sz="2000" dirty="0" err="1"/>
              <a:t>mh.layer_names</a:t>
            </a:r>
            <a:r>
              <a:rPr lang="en-US" sz="2000" dirty="0"/>
              <a:t>)</a:t>
            </a:r>
            <a:br>
              <a:rPr lang="en-US" sz="2000" dirty="0"/>
            </a:br>
            <a:r>
              <a:rPr lang="en-US" sz="2000" dirty="0"/>
              <a:t>print(</a:t>
            </a:r>
            <a:r>
              <a:rPr lang="en-US" sz="2000" dirty="0" err="1"/>
              <a:t>mh.get_layer_type</a:t>
            </a:r>
            <a:r>
              <a:rPr lang="en-US" sz="2000" dirty="0"/>
              <a:t>(</a:t>
            </a:r>
            <a:r>
              <a:rPr lang="en-US" sz="2000" dirty="0">
                <a:solidFill>
                  <a:srgbClr val="7030A0"/>
                </a:solidFill>
              </a:rPr>
              <a:t>'relu5_2’</a:t>
            </a:r>
            <a:r>
              <a:rPr lang="en-US" sz="2000" dirty="0"/>
              <a:t>))</a:t>
            </a:r>
            <a:br>
              <a:rPr lang="en-US" sz="2000" dirty="0"/>
            </a:br>
            <a:r>
              <a:rPr lang="en-US" sz="2000" dirty="0"/>
              <a:t>print(</a:t>
            </a:r>
            <a:r>
              <a:rPr lang="en-US" sz="2000" dirty="0" err="1"/>
              <a:t>mh.get_layer_names_matching_type</a:t>
            </a:r>
            <a:r>
              <a:rPr lang="en-US" sz="2000" dirty="0"/>
              <a:t>(</a:t>
            </a:r>
            <a:r>
              <a:rPr lang="en-US" sz="2000" dirty="0">
                <a:solidFill>
                  <a:srgbClr val="7030A0"/>
                </a:solidFill>
              </a:rPr>
              <a:t>'Convolution'</a:t>
            </a:r>
            <a:r>
              <a:rPr lang="en-US" sz="2000" dirty="0"/>
              <a:t>)) </a:t>
            </a:r>
          </a:p>
          <a:p>
            <a:pPr>
              <a:lnSpc>
                <a:spcPct val="200000"/>
              </a:lnSpc>
            </a:pPr>
            <a:r>
              <a:rPr lang="en-US" sz="2000" dirty="0" err="1"/>
              <a:t>mh.visualize_net</a:t>
            </a:r>
            <a:r>
              <a:rPr lang="en-US" sz="2000" dirty="0"/>
              <a:t>() </a:t>
            </a:r>
          </a:p>
          <a:p>
            <a:pPr>
              <a:lnSpc>
                <a:spcPct val="200000"/>
              </a:lnSpc>
            </a:pPr>
            <a:br>
              <a:rPr lang="en-US" sz="2000" dirty="0"/>
            </a:br>
            <a:endParaRPr lang="en-US" sz="2000" dirty="0"/>
          </a:p>
          <a:p>
            <a:pPr>
              <a:lnSpc>
                <a:spcPct val="200000"/>
              </a:lnSpc>
            </a:pPr>
            <a:endParaRPr lang="en-US" sz="2000" dirty="0"/>
          </a:p>
          <a:p>
            <a:pPr>
              <a:lnSpc>
                <a:spcPct val="200000"/>
              </a:lnSpc>
            </a:pPr>
            <a:endParaRPr lang="en-US" sz="200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300F6FB-57AF-AE46-A901-0D56AB734A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9843"/>
            <a:ext cx="10515600" cy="884919"/>
          </a:xfrm>
        </p:spPr>
        <p:txBody>
          <a:bodyPr>
            <a:noAutofit/>
          </a:bodyPr>
          <a:lstStyle/>
          <a:p>
            <a:r>
              <a:rPr lang="en-US" sz="3200" dirty="0"/>
              <a:t>Closer look at </a:t>
            </a:r>
            <a:r>
              <a:rPr lang="en-US" sz="3200" dirty="0" err="1"/>
              <a:t>ModelHandler</a:t>
            </a:r>
            <a:r>
              <a:rPr lang="en-US" sz="3200" dirty="0"/>
              <a:t>: </a:t>
            </a:r>
            <a:r>
              <a:rPr lang="en-US" sz="3200" b="1" dirty="0"/>
              <a:t>inspection</a:t>
            </a:r>
            <a:endParaRPr lang="en-US" sz="3733" b="1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15853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08121B-6FF4-4D45-BF71-81FD02CFF2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AFE5D-A956-4140-BC20-D77775E264F7}" type="datetime1">
              <a:rPr lang="en-US" smtClean="0"/>
              <a:t>3/6/19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1B51CF-C528-D34E-A1B3-37C15F1963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E5769-071A-4802-A81A-7DE9AD3F6647}" type="slidenum">
              <a:rPr lang="en-US" smtClean="0"/>
              <a:t>28</a:t>
            </a:fld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289690F-1895-084D-8224-1C6F8AB87DC1}"/>
              </a:ext>
            </a:extLst>
          </p:cNvPr>
          <p:cNvSpPr/>
          <p:nvPr/>
        </p:nvSpPr>
        <p:spPr>
          <a:xfrm>
            <a:off x="838200" y="2133609"/>
            <a:ext cx="10448364" cy="995082"/>
          </a:xfrm>
          <a:prstGeom prst="rect">
            <a:avLst/>
          </a:prstGeom>
          <a:solidFill>
            <a:schemeClr val="accent6">
              <a:lumMod val="60000"/>
              <a:lumOff val="40000"/>
              <a:alpha val="1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951E48-BA67-094B-998C-E8368AB1E704}"/>
              </a:ext>
            </a:extLst>
          </p:cNvPr>
          <p:cNvSpPr txBox="1"/>
          <p:nvPr/>
        </p:nvSpPr>
        <p:spPr>
          <a:xfrm>
            <a:off x="1169924" y="2263582"/>
            <a:ext cx="11353800" cy="30839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dirty="0"/>
              <a:t>features, labels </a:t>
            </a:r>
            <a:r>
              <a:rPr lang="en-US" sz="2000" dirty="0">
                <a:solidFill>
                  <a:srgbClr val="FF0000"/>
                </a:solidFill>
              </a:rPr>
              <a:t>=</a:t>
            </a:r>
            <a:r>
              <a:rPr lang="en-US" sz="2000" dirty="0"/>
              <a:t> </a:t>
            </a:r>
            <a:r>
              <a:rPr lang="en-US" sz="2000" dirty="0" err="1"/>
              <a:t>mh.get_layer_output</a:t>
            </a:r>
            <a:r>
              <a:rPr lang="en-US" sz="2000" dirty="0"/>
              <a:t>(</a:t>
            </a:r>
            <a:r>
              <a:rPr lang="en-US" sz="2000" dirty="0" err="1">
                <a:solidFill>
                  <a:schemeClr val="accent2"/>
                </a:solidFill>
              </a:rPr>
              <a:t>data_iterator</a:t>
            </a:r>
            <a:r>
              <a:rPr lang="en-US" sz="2000" dirty="0">
                <a:solidFill>
                  <a:srgbClr val="FF0000"/>
                </a:solidFill>
              </a:rPr>
              <a:t>= </a:t>
            </a:r>
            <a:r>
              <a:rPr lang="en-US" sz="2000" dirty="0"/>
              <a:t>iterator, </a:t>
            </a:r>
            <a:r>
              <a:rPr lang="en-US" sz="2000" dirty="0" err="1">
                <a:solidFill>
                  <a:schemeClr val="accent2"/>
                </a:solidFill>
              </a:rPr>
              <a:t>layer_names</a:t>
            </a:r>
            <a:r>
              <a:rPr lang="en-US" sz="2000" dirty="0">
                <a:solidFill>
                  <a:srgbClr val="FF0000"/>
                </a:solidFill>
              </a:rPr>
              <a:t>= </a:t>
            </a:r>
            <a:r>
              <a:rPr lang="en-US" sz="2000" dirty="0"/>
              <a:t>[</a:t>
            </a:r>
            <a:r>
              <a:rPr lang="en-US" sz="2000" dirty="0">
                <a:solidFill>
                  <a:srgbClr val="7030A0"/>
                </a:solidFill>
              </a:rPr>
              <a:t>'fc6'</a:t>
            </a:r>
            <a:r>
              <a:rPr lang="en-US" sz="2000" dirty="0"/>
              <a:t>, </a:t>
            </a:r>
            <a:r>
              <a:rPr lang="en-US" sz="2000" dirty="0">
                <a:solidFill>
                  <a:srgbClr val="7030A0"/>
                </a:solidFill>
              </a:rPr>
              <a:t>'fc8'</a:t>
            </a:r>
            <a:r>
              <a:rPr lang="en-US" sz="2000" dirty="0"/>
              <a:t>]) </a:t>
            </a:r>
            <a:br>
              <a:rPr lang="en-US" sz="2000" dirty="0"/>
            </a:br>
            <a:br>
              <a:rPr lang="en-US" sz="2000" dirty="0"/>
            </a:br>
            <a:endParaRPr lang="en-US" sz="2000" dirty="0"/>
          </a:p>
          <a:p>
            <a:pPr>
              <a:lnSpc>
                <a:spcPct val="200000"/>
              </a:lnSpc>
            </a:pPr>
            <a:endParaRPr lang="en-US" sz="2000" dirty="0"/>
          </a:p>
          <a:p>
            <a:pPr>
              <a:lnSpc>
                <a:spcPct val="200000"/>
              </a:lnSpc>
            </a:pPr>
            <a:endParaRPr lang="en-US" sz="200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300F6FB-57AF-AE46-A901-0D56AB734A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9843"/>
            <a:ext cx="10515600" cy="884919"/>
          </a:xfrm>
        </p:spPr>
        <p:txBody>
          <a:bodyPr>
            <a:noAutofit/>
          </a:bodyPr>
          <a:lstStyle/>
          <a:p>
            <a:r>
              <a:rPr lang="en-US" sz="3200" dirty="0"/>
              <a:t>Closer look at </a:t>
            </a:r>
            <a:r>
              <a:rPr lang="en-US" sz="3200" dirty="0" err="1"/>
              <a:t>ModelHandler</a:t>
            </a:r>
            <a:r>
              <a:rPr lang="en-US" sz="3200" dirty="0"/>
              <a:t>: </a:t>
            </a:r>
            <a:r>
              <a:rPr lang="en-US" sz="3200" b="1" dirty="0"/>
              <a:t>feature extraction</a:t>
            </a:r>
            <a:endParaRPr lang="en-US" sz="3733" b="1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65660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08121B-6FF4-4D45-BF71-81FD02CFF2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AFE5D-A956-4140-BC20-D77775E264F7}" type="datetime1">
              <a:rPr lang="en-US" smtClean="0"/>
              <a:t>3/6/19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1B51CF-C528-D34E-A1B3-37C15F1963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E5769-071A-4802-A81A-7DE9AD3F6647}" type="slidenum">
              <a:rPr lang="en-US" smtClean="0"/>
              <a:t>29</a:t>
            </a:fld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289690F-1895-084D-8224-1C6F8AB87DC1}"/>
              </a:ext>
            </a:extLst>
          </p:cNvPr>
          <p:cNvSpPr/>
          <p:nvPr/>
        </p:nvSpPr>
        <p:spPr>
          <a:xfrm>
            <a:off x="721660" y="1532965"/>
            <a:ext cx="9260540" cy="4585447"/>
          </a:xfrm>
          <a:prstGeom prst="rect">
            <a:avLst/>
          </a:prstGeom>
          <a:solidFill>
            <a:schemeClr val="accent6">
              <a:lumMod val="60000"/>
              <a:lumOff val="40000"/>
              <a:alpha val="1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951E48-BA67-094B-998C-E8368AB1E704}"/>
              </a:ext>
            </a:extLst>
          </p:cNvPr>
          <p:cNvSpPr txBox="1"/>
          <p:nvPr/>
        </p:nvSpPr>
        <p:spPr>
          <a:xfrm>
            <a:off x="1017463" y="1532965"/>
            <a:ext cx="8964737" cy="43150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dirty="0" err="1"/>
              <a:t>mh.drop_layer_top</a:t>
            </a:r>
            <a:r>
              <a:rPr lang="en-US" sz="2000" dirty="0"/>
              <a:t>(4)</a:t>
            </a:r>
          </a:p>
          <a:p>
            <a:pPr>
              <a:lnSpc>
                <a:spcPct val="200000"/>
              </a:lnSpc>
            </a:pPr>
            <a:r>
              <a:rPr lang="en-US" sz="2000" dirty="0" err="1"/>
              <a:t>mh.drop_layer_bottom</a:t>
            </a:r>
            <a:r>
              <a:rPr lang="en-US" sz="2000" dirty="0"/>
              <a:t>(1)</a:t>
            </a:r>
          </a:p>
          <a:p>
            <a:pPr>
              <a:lnSpc>
                <a:spcPct val="200000"/>
              </a:lnSpc>
            </a:pPr>
            <a:r>
              <a:rPr lang="en-US" sz="2000" dirty="0"/>
              <a:t>conv1 </a:t>
            </a:r>
            <a:r>
              <a:rPr lang="en-US" sz="2000" dirty="0">
                <a:solidFill>
                  <a:srgbClr val="FF0000"/>
                </a:solidFill>
              </a:rPr>
              <a:t>=</a:t>
            </a:r>
            <a:r>
              <a:rPr lang="en-US" sz="2000" dirty="0"/>
              <a:t> </a:t>
            </a:r>
            <a:r>
              <a:rPr lang="en-US" sz="2000" dirty="0" err="1"/>
              <a:t>mx.sym.Convolution</a:t>
            </a:r>
            <a:r>
              <a:rPr lang="en-US" sz="2000" dirty="0"/>
              <a:t>(</a:t>
            </a:r>
            <a:r>
              <a:rPr lang="en-US" sz="2000" dirty="0">
                <a:solidFill>
                  <a:schemeClr val="accent2"/>
                </a:solidFill>
              </a:rPr>
              <a:t>name</a:t>
            </a:r>
            <a:r>
              <a:rPr lang="en-US" sz="2000" dirty="0">
                <a:solidFill>
                  <a:srgbClr val="FF0000"/>
                </a:solidFill>
              </a:rPr>
              <a:t>= </a:t>
            </a:r>
            <a:r>
              <a:rPr lang="en-US" sz="2000" dirty="0">
                <a:solidFill>
                  <a:srgbClr val="7030A0"/>
                </a:solidFill>
              </a:rPr>
              <a:t>'convolution1'</a:t>
            </a:r>
            <a:r>
              <a:rPr lang="en-US" sz="2000" dirty="0"/>
              <a:t>, </a:t>
            </a:r>
            <a:r>
              <a:rPr lang="en-US" sz="2000" dirty="0">
                <a:solidFill>
                  <a:schemeClr val="accent2"/>
                </a:solidFill>
              </a:rPr>
              <a:t>kernel</a:t>
            </a:r>
            <a:r>
              <a:rPr lang="en-US" sz="2000" dirty="0">
                <a:solidFill>
                  <a:srgbClr val="C00000"/>
                </a:solidFill>
              </a:rPr>
              <a:t>=</a:t>
            </a:r>
            <a:r>
              <a:rPr lang="en-US" sz="2000" dirty="0"/>
              <a:t>(20,20), </a:t>
            </a:r>
            <a:r>
              <a:rPr lang="en-US" sz="2000" dirty="0" err="1">
                <a:solidFill>
                  <a:schemeClr val="accent2"/>
                </a:solidFill>
              </a:rPr>
              <a:t>num_filter</a:t>
            </a:r>
            <a:r>
              <a:rPr lang="en-US" sz="2000" dirty="0">
                <a:solidFill>
                  <a:srgbClr val="FF0000"/>
                </a:solidFill>
              </a:rPr>
              <a:t>=</a:t>
            </a:r>
            <a:r>
              <a:rPr lang="en-US" sz="2000" dirty="0"/>
              <a:t>64) fc </a:t>
            </a:r>
            <a:r>
              <a:rPr lang="en-US" sz="2000" dirty="0">
                <a:solidFill>
                  <a:srgbClr val="FF0000"/>
                </a:solidFill>
              </a:rPr>
              <a:t>=</a:t>
            </a:r>
            <a:r>
              <a:rPr lang="en-US" sz="2000" dirty="0"/>
              <a:t> </a:t>
            </a:r>
            <a:r>
              <a:rPr lang="en-US" sz="2000" dirty="0" err="1"/>
              <a:t>mx.sym.FullyConnected</a:t>
            </a:r>
            <a:r>
              <a:rPr lang="en-US" sz="2000" dirty="0"/>
              <a:t>(</a:t>
            </a:r>
            <a:r>
              <a:rPr lang="en-US" sz="2000" dirty="0">
                <a:solidFill>
                  <a:schemeClr val="accent2"/>
                </a:solidFill>
              </a:rPr>
              <a:t>name</a:t>
            </a:r>
            <a:r>
              <a:rPr lang="en-US" sz="2000" dirty="0">
                <a:solidFill>
                  <a:srgbClr val="FF0000"/>
                </a:solidFill>
              </a:rPr>
              <a:t>= </a:t>
            </a:r>
            <a:r>
              <a:rPr lang="en-US" sz="2000" dirty="0">
                <a:solidFill>
                  <a:srgbClr val="7030A0"/>
                </a:solidFill>
              </a:rPr>
              <a:t>'fullyconntected1'</a:t>
            </a:r>
            <a:r>
              <a:rPr lang="en-US" sz="2000" dirty="0"/>
              <a:t>, </a:t>
            </a:r>
            <a:r>
              <a:rPr lang="en-US" sz="2000" dirty="0" err="1">
                <a:solidFill>
                  <a:schemeClr val="accent2"/>
                </a:solidFill>
              </a:rPr>
              <a:t>num_hidden</a:t>
            </a:r>
            <a:r>
              <a:rPr lang="en-US" sz="2000" dirty="0">
                <a:solidFill>
                  <a:srgbClr val="FF0000"/>
                </a:solidFill>
              </a:rPr>
              <a:t>= </a:t>
            </a:r>
            <a:r>
              <a:rPr lang="en-US" sz="2000" dirty="0"/>
              <a:t>4) </a:t>
            </a:r>
          </a:p>
          <a:p>
            <a:pPr>
              <a:lnSpc>
                <a:spcPct val="200000"/>
              </a:lnSpc>
            </a:pPr>
            <a:r>
              <a:rPr lang="en-US" sz="2000" dirty="0" err="1"/>
              <a:t>softmax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FF0000"/>
                </a:solidFill>
              </a:rPr>
              <a:t>=</a:t>
            </a:r>
            <a:r>
              <a:rPr lang="en-US" sz="2000" dirty="0"/>
              <a:t> </a:t>
            </a:r>
            <a:r>
              <a:rPr lang="en-US" sz="2000" dirty="0" err="1"/>
              <a:t>mx.sym.SoftmaxOutput</a:t>
            </a:r>
            <a:r>
              <a:rPr lang="en-US" sz="2000" dirty="0"/>
              <a:t>(name</a:t>
            </a:r>
            <a:r>
              <a:rPr lang="en-US" sz="2000" dirty="0">
                <a:solidFill>
                  <a:srgbClr val="FF0000"/>
                </a:solidFill>
              </a:rPr>
              <a:t> = </a:t>
            </a:r>
            <a:r>
              <a:rPr lang="en-US" sz="2000" dirty="0">
                <a:solidFill>
                  <a:srgbClr val="7030A0"/>
                </a:solidFill>
              </a:rPr>
              <a:t>'</a:t>
            </a:r>
            <a:r>
              <a:rPr lang="en-US" sz="2000" dirty="0" err="1">
                <a:solidFill>
                  <a:srgbClr val="7030A0"/>
                </a:solidFill>
              </a:rPr>
              <a:t>softmax</a:t>
            </a:r>
            <a:r>
              <a:rPr lang="en-US" sz="2000" dirty="0">
                <a:solidFill>
                  <a:srgbClr val="7030A0"/>
                </a:solidFill>
              </a:rPr>
              <a:t>’</a:t>
            </a:r>
            <a:r>
              <a:rPr lang="en-US" sz="2000" dirty="0"/>
              <a:t>)</a:t>
            </a:r>
          </a:p>
          <a:p>
            <a:pPr>
              <a:lnSpc>
                <a:spcPct val="200000"/>
              </a:lnSpc>
            </a:pPr>
            <a:r>
              <a:rPr lang="en-US" sz="2000" dirty="0" err="1"/>
              <a:t>mh.add_layer_bottom</a:t>
            </a:r>
            <a:r>
              <a:rPr lang="en-US" sz="2000" dirty="0"/>
              <a:t>([conv1])</a:t>
            </a:r>
          </a:p>
          <a:p>
            <a:pPr>
              <a:lnSpc>
                <a:spcPct val="200000"/>
              </a:lnSpc>
            </a:pPr>
            <a:r>
              <a:rPr lang="en-US" sz="2000" dirty="0" err="1"/>
              <a:t>mh.add_layer_top</a:t>
            </a:r>
            <a:r>
              <a:rPr lang="en-US" sz="2000" dirty="0"/>
              <a:t>([fc, </a:t>
            </a:r>
            <a:r>
              <a:rPr lang="en-US" sz="2000" dirty="0" err="1"/>
              <a:t>softmax</a:t>
            </a:r>
            <a:r>
              <a:rPr lang="en-US" sz="2000" dirty="0"/>
              <a:t>])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300F6FB-57AF-AE46-A901-0D56AB734A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9843"/>
            <a:ext cx="10515600" cy="884919"/>
          </a:xfrm>
        </p:spPr>
        <p:txBody>
          <a:bodyPr>
            <a:noAutofit/>
          </a:bodyPr>
          <a:lstStyle/>
          <a:p>
            <a:r>
              <a:rPr lang="en-US" sz="3200" dirty="0"/>
              <a:t>Closer look at </a:t>
            </a:r>
            <a:r>
              <a:rPr lang="en-US" sz="3200" dirty="0" err="1"/>
              <a:t>ModelHandler</a:t>
            </a:r>
            <a:r>
              <a:rPr lang="en-US" sz="3200" dirty="0"/>
              <a:t>: </a:t>
            </a:r>
            <a:r>
              <a:rPr lang="en-US" sz="3200" b="1" dirty="0"/>
              <a:t>model manipulation</a:t>
            </a:r>
            <a:endParaRPr lang="en-US" sz="3733" b="1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57372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D6028B-3EA2-2846-8F58-2C18B1B55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4EE3EF-652F-6047-9E64-F509B223C7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Notebook:</a:t>
            </a:r>
            <a:br>
              <a:rPr lang="en-US" dirty="0"/>
            </a:br>
            <a:r>
              <a:rPr lang="en-US" dirty="0"/>
              <a:t> </a:t>
            </a:r>
            <a:r>
              <a:rPr lang="en-US" dirty="0" err="1">
                <a:hlinkClick r:id="rId2"/>
              </a:rPr>
              <a:t>adamian</a:t>
            </a:r>
            <a:r>
              <a:rPr lang="en-US" dirty="0" err="1">
                <a:hlinkClick r:id="rId3"/>
              </a:rPr>
              <a:t>.github.io</a:t>
            </a:r>
            <a:r>
              <a:rPr lang="en-US" dirty="0">
                <a:hlinkClick r:id="rId3"/>
              </a:rPr>
              <a:t>/talks/Damianou_DL_Xfer.ipynb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A more complete tutorial on deep learning: </a:t>
            </a:r>
            <a:r>
              <a:rPr lang="en-US" dirty="0">
                <a:hlinkClick r:id="rId4"/>
              </a:rPr>
              <a:t>adamian.github.io/talks/Damianou_deep_learning_rss_2018.pdf</a:t>
            </a:r>
            <a:r>
              <a:rPr lang="en-US" dirty="0"/>
              <a:t>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98219C-C2D7-2B46-8733-11F114BC0C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AFE5D-A956-4140-BC20-D77775E264F7}" type="datetime1">
              <a:rPr lang="en-US" smtClean="0"/>
              <a:t>3/6/19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ADE7B4-0F12-BA4C-841C-A97F3B0AF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E5769-071A-4802-A81A-7DE9AD3F664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5714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EE917C1-A5D7-6F40-879D-08A8E5BA0665}"/>
              </a:ext>
            </a:extLst>
          </p:cNvPr>
          <p:cNvSpPr/>
          <p:nvPr/>
        </p:nvSpPr>
        <p:spPr>
          <a:xfrm>
            <a:off x="838200" y="1155854"/>
            <a:ext cx="10397646" cy="4831164"/>
          </a:xfrm>
          <a:prstGeom prst="rect">
            <a:avLst/>
          </a:prstGeom>
          <a:solidFill>
            <a:schemeClr val="accent6">
              <a:lumMod val="60000"/>
              <a:lumOff val="40000"/>
              <a:alpha val="1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303A11-7B0B-D646-ADCF-AE089738EA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Custom </a:t>
            </a:r>
            <a:r>
              <a:rPr lang="en-US" dirty="0" err="1"/>
              <a:t>repurposers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EEED8B-84BC-CE46-9E9A-77CA252CB0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AFE5D-A956-4140-BC20-D77775E264F7}" type="datetime1">
              <a:rPr lang="en-US" smtClean="0"/>
              <a:t>3/6/19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8E9511-C22F-CF45-8888-82A128641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E5769-071A-4802-A81A-7DE9AD3F6647}" type="slidenum">
              <a:rPr lang="en-US" smtClean="0"/>
              <a:t>30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F35D19-985D-3348-B4FB-485A6AE5EBB5}"/>
              </a:ext>
            </a:extLst>
          </p:cNvPr>
          <p:cNvSpPr txBox="1"/>
          <p:nvPr/>
        </p:nvSpPr>
        <p:spPr>
          <a:xfrm>
            <a:off x="4505194" y="5987018"/>
            <a:ext cx="7386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xfer.readthedocs.io</a:t>
            </a:r>
            <a:r>
              <a:rPr lang="en-US" dirty="0"/>
              <a:t>/</a:t>
            </a:r>
            <a:r>
              <a:rPr lang="en-US" dirty="0" err="1"/>
              <a:t>en</a:t>
            </a:r>
            <a:r>
              <a:rPr lang="en-US" dirty="0"/>
              <a:t>/master/demos/xfer-custom-</a:t>
            </a:r>
            <a:r>
              <a:rPr lang="en-US" dirty="0" err="1"/>
              <a:t>repurposers.html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4ECF41-CCAA-344C-B0B3-13222AE818C5}"/>
              </a:ext>
            </a:extLst>
          </p:cNvPr>
          <p:cNvSpPr txBox="1"/>
          <p:nvPr/>
        </p:nvSpPr>
        <p:spPr>
          <a:xfrm>
            <a:off x="932795" y="1250449"/>
            <a:ext cx="7613303" cy="47089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class</a:t>
            </a:r>
            <a:r>
              <a:rPr lang="en-US" sz="2000" dirty="0"/>
              <a:t> </a:t>
            </a:r>
            <a:r>
              <a:rPr lang="en-US" sz="2000" dirty="0" err="1"/>
              <a:t>KNNRepurposer</a:t>
            </a:r>
            <a:r>
              <a:rPr lang="en-US" sz="2000" dirty="0"/>
              <a:t>(</a:t>
            </a:r>
            <a:r>
              <a:rPr lang="en-US" sz="2000" dirty="0" err="1"/>
              <a:t>xfer.MetaModelRepurposer</a:t>
            </a:r>
            <a:r>
              <a:rPr lang="en-US" sz="2000" dirty="0"/>
              <a:t>):</a:t>
            </a:r>
          </a:p>
          <a:p>
            <a:r>
              <a:rPr lang="en-US" sz="2000" dirty="0"/>
              <a:t>    </a:t>
            </a: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def</a:t>
            </a:r>
            <a:r>
              <a:rPr lang="en-US" sz="2000" dirty="0"/>
              <a:t> __</a:t>
            </a:r>
            <a:r>
              <a:rPr lang="en-US" sz="2000" dirty="0" err="1"/>
              <a:t>init</a:t>
            </a:r>
            <a:r>
              <a:rPr lang="en-US" sz="2000" dirty="0"/>
              <a:t>__(...):</a:t>
            </a:r>
          </a:p>
          <a:p>
            <a:r>
              <a:rPr lang="en-US" sz="2000" dirty="0"/>
              <a:t>        super(</a:t>
            </a:r>
            <a:r>
              <a:rPr lang="en-US" sz="2000" dirty="0" err="1"/>
              <a:t>KNNRepurposer</a:t>
            </a:r>
            <a:r>
              <a:rPr lang="en-US" sz="2000" dirty="0"/>
              <a:t>, self).__</a:t>
            </a:r>
            <a:r>
              <a:rPr lang="en-US" sz="2000" dirty="0" err="1"/>
              <a:t>init</a:t>
            </a:r>
            <a:r>
              <a:rPr lang="en-US" sz="2000" dirty="0"/>
              <a:t>__(...)</a:t>
            </a:r>
          </a:p>
          <a:p>
            <a:endParaRPr lang="en-US" sz="2000" dirty="0"/>
          </a:p>
          <a:p>
            <a:r>
              <a:rPr lang="en-US" sz="2000" dirty="0"/>
              <a:t>    </a:t>
            </a: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def</a:t>
            </a:r>
            <a:r>
              <a:rPr lang="en-US" sz="2000" dirty="0"/>
              <a:t> _</a:t>
            </a:r>
            <a:r>
              <a:rPr lang="en-US" sz="2000" dirty="0" err="1"/>
              <a:t>train_model_from_features</a:t>
            </a:r>
            <a:r>
              <a:rPr lang="en-US" sz="2000" dirty="0"/>
              <a:t>(...):</a:t>
            </a:r>
          </a:p>
          <a:p>
            <a:r>
              <a:rPr lang="en-US" sz="2000" dirty="0"/>
              <a:t>        </a:t>
            </a:r>
            <a:r>
              <a:rPr lang="en-US" sz="2000" dirty="0" err="1"/>
              <a:t>lin_model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FF0000"/>
                </a:solidFill>
              </a:rPr>
              <a:t>=</a:t>
            </a:r>
            <a:r>
              <a:rPr lang="en-US" sz="2000" dirty="0"/>
              <a:t> </a:t>
            </a:r>
            <a:r>
              <a:rPr lang="en-US" sz="2000" dirty="0" err="1"/>
              <a:t>KNeighborsClassifier</a:t>
            </a:r>
            <a:r>
              <a:rPr lang="en-US" sz="2000" dirty="0"/>
              <a:t>(</a:t>
            </a:r>
            <a:r>
              <a:rPr lang="en-US" sz="2000" dirty="0" err="1">
                <a:solidFill>
                  <a:schemeClr val="accent2"/>
                </a:solidFill>
              </a:rPr>
              <a:t>n_neighbors</a:t>
            </a:r>
            <a:r>
              <a:rPr lang="en-US" sz="2000" dirty="0">
                <a:solidFill>
                  <a:srgbClr val="FF0000"/>
                </a:solidFill>
              </a:rPr>
              <a:t>=</a:t>
            </a:r>
            <a:r>
              <a:rPr lang="en-US" sz="2000" dirty="0" err="1"/>
              <a:t>self.n_neighbors</a:t>
            </a:r>
            <a:r>
              <a:rPr lang="en-US" sz="2000" dirty="0"/>
              <a:t>,...)</a:t>
            </a:r>
          </a:p>
          <a:p>
            <a:r>
              <a:rPr lang="en-US" sz="2000" dirty="0"/>
              <a:t>        ...</a:t>
            </a:r>
          </a:p>
          <a:p>
            <a:endParaRPr lang="en-US" sz="2000" dirty="0"/>
          </a:p>
          <a:p>
            <a:r>
              <a:rPr lang="en-US" sz="2000" dirty="0"/>
              <a:t>    </a:t>
            </a: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def</a:t>
            </a:r>
            <a:r>
              <a:rPr lang="en-US" sz="2000" dirty="0"/>
              <a:t> _</a:t>
            </a:r>
            <a:r>
              <a:rPr lang="en-US" sz="2000" dirty="0" err="1"/>
              <a:t>predict_probability_from_features</a:t>
            </a:r>
            <a:r>
              <a:rPr lang="en-US" sz="2000" dirty="0"/>
              <a:t>(): ...</a:t>
            </a:r>
          </a:p>
          <a:p>
            <a:endParaRPr lang="en-US" sz="2000" dirty="0"/>
          </a:p>
          <a:p>
            <a:r>
              <a:rPr lang="en-US" sz="2000" dirty="0"/>
              <a:t>    </a:t>
            </a: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def</a:t>
            </a:r>
            <a:r>
              <a:rPr lang="en-US" sz="2000" dirty="0"/>
              <a:t> _</a:t>
            </a:r>
            <a:r>
              <a:rPr lang="en-US" sz="2000" dirty="0" err="1"/>
              <a:t>predict_label_from_features</a:t>
            </a:r>
            <a:r>
              <a:rPr lang="en-US" sz="2000" dirty="0"/>
              <a:t>(): ...</a:t>
            </a:r>
          </a:p>
          <a:p>
            <a:endParaRPr lang="en-US" sz="2000" dirty="0"/>
          </a:p>
          <a:p>
            <a:r>
              <a:rPr lang="en-US" sz="2000" dirty="0"/>
              <a:t>    </a:t>
            </a: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def</a:t>
            </a:r>
            <a:r>
              <a:rPr lang="en-US" sz="2000" dirty="0"/>
              <a:t> </a:t>
            </a:r>
            <a:r>
              <a:rPr lang="en-US" sz="2000" dirty="0" err="1"/>
              <a:t>get_params</a:t>
            </a:r>
            <a:r>
              <a:rPr lang="en-US" sz="2000" dirty="0"/>
              <a:t>(self): ...</a:t>
            </a:r>
          </a:p>
          <a:p>
            <a:r>
              <a:rPr lang="en-US" sz="2000" dirty="0"/>
              <a:t>        </a:t>
            </a:r>
          </a:p>
          <a:p>
            <a:r>
              <a:rPr lang="en-US" sz="2000" dirty="0"/>
              <a:t>    </a:t>
            </a: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def</a:t>
            </a:r>
            <a:r>
              <a:rPr lang="en-US" sz="2000" dirty="0"/>
              <a:t> serialize(self, </a:t>
            </a:r>
            <a:r>
              <a:rPr lang="en-US" sz="2000" dirty="0" err="1"/>
              <a:t>file_prefix</a:t>
            </a:r>
            <a:r>
              <a:rPr lang="en-US" sz="2000" dirty="0"/>
              <a:t>): ...</a:t>
            </a:r>
          </a:p>
        </p:txBody>
      </p:sp>
    </p:spTree>
    <p:extLst>
      <p:ext uri="{BB962C8B-B14F-4D97-AF65-F5344CB8AC3E}">
        <p14:creationId xmlns:p14="http://schemas.microsoft.com/office/powerpoint/2010/main" val="4547219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EE917C1-A5D7-6F40-879D-08A8E5BA0665}"/>
              </a:ext>
            </a:extLst>
          </p:cNvPr>
          <p:cNvSpPr/>
          <p:nvPr/>
        </p:nvSpPr>
        <p:spPr>
          <a:xfrm>
            <a:off x="932794" y="1155854"/>
            <a:ext cx="10702157" cy="4831164"/>
          </a:xfrm>
          <a:prstGeom prst="rect">
            <a:avLst/>
          </a:prstGeom>
          <a:solidFill>
            <a:schemeClr val="accent6">
              <a:lumMod val="60000"/>
              <a:lumOff val="40000"/>
              <a:alpha val="1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303A11-7B0B-D646-ADCF-AE089738EA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Custom </a:t>
            </a:r>
            <a:r>
              <a:rPr lang="en-US" dirty="0" err="1"/>
              <a:t>repurposers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EEED8B-84BC-CE46-9E9A-77CA252CB0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AFE5D-A956-4140-BC20-D77775E264F7}" type="datetime1">
              <a:rPr lang="en-US" smtClean="0"/>
              <a:t>3/6/19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8E9511-C22F-CF45-8888-82A128641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E5769-071A-4802-A81A-7DE9AD3F6647}" type="slidenum">
              <a:rPr lang="en-US" smtClean="0"/>
              <a:t>31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F35D19-985D-3348-B4FB-485A6AE5EBB5}"/>
              </a:ext>
            </a:extLst>
          </p:cNvPr>
          <p:cNvSpPr txBox="1"/>
          <p:nvPr/>
        </p:nvSpPr>
        <p:spPr>
          <a:xfrm>
            <a:off x="4505194" y="5987018"/>
            <a:ext cx="7386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xfer.readthedocs.io</a:t>
            </a:r>
            <a:r>
              <a:rPr lang="en-US" dirty="0"/>
              <a:t>/</a:t>
            </a:r>
            <a:r>
              <a:rPr lang="en-US" dirty="0" err="1"/>
              <a:t>en</a:t>
            </a:r>
            <a:r>
              <a:rPr lang="en-US" dirty="0"/>
              <a:t>/master/demos/xfer-custom-</a:t>
            </a:r>
            <a:r>
              <a:rPr lang="en-US" dirty="0" err="1"/>
              <a:t>repurposers.html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4ECF41-CCAA-344C-B0B3-13222AE818C5}"/>
              </a:ext>
            </a:extLst>
          </p:cNvPr>
          <p:cNvSpPr txBox="1"/>
          <p:nvPr/>
        </p:nvSpPr>
        <p:spPr>
          <a:xfrm>
            <a:off x="932795" y="1250449"/>
            <a:ext cx="10533012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class</a:t>
            </a:r>
            <a:r>
              <a:rPr lang="en-US" sz="2000" dirty="0"/>
              <a:t> Add2FullyConnectedRepurposer(</a:t>
            </a:r>
            <a:r>
              <a:rPr lang="en-US" sz="2000" dirty="0" err="1"/>
              <a:t>xfer.NeuralNetworkRepurposer</a:t>
            </a:r>
            <a:r>
              <a:rPr lang="en-US" sz="2000" dirty="0"/>
              <a:t>):</a:t>
            </a:r>
          </a:p>
          <a:p>
            <a:r>
              <a:rPr lang="en-US" sz="2000" dirty="0"/>
              <a:t>    </a:t>
            </a:r>
          </a:p>
          <a:p>
            <a:r>
              <a:rPr lang="en-US" sz="2000" dirty="0"/>
              <a:t>    ...</a:t>
            </a:r>
          </a:p>
          <a:p>
            <a:r>
              <a:rPr lang="en-US" sz="2000" dirty="0"/>
              <a:t>    </a:t>
            </a:r>
          </a:p>
          <a:p>
            <a:r>
              <a:rPr lang="en-US" sz="2000" dirty="0"/>
              <a:t>    </a:t>
            </a: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def</a:t>
            </a:r>
            <a:r>
              <a:rPr lang="en-US" sz="2000" dirty="0"/>
              <a:t> _</a:t>
            </a:r>
            <a:r>
              <a:rPr lang="en-US" sz="2000" dirty="0" err="1"/>
              <a:t>create_target_module</a:t>
            </a:r>
            <a:r>
              <a:rPr lang="en-US" sz="2000" dirty="0"/>
              <a:t>(self, </a:t>
            </a:r>
            <a:r>
              <a:rPr lang="en-US" sz="2000" dirty="0" err="1"/>
              <a:t>train_iterator</a:t>
            </a:r>
            <a:r>
              <a:rPr lang="en-US" sz="2000" dirty="0"/>
              <a:t>: </a:t>
            </a:r>
            <a:r>
              <a:rPr lang="en-US" sz="2000" dirty="0" err="1"/>
              <a:t>mx.io.DataIter</a:t>
            </a:r>
            <a:r>
              <a:rPr lang="en-US" sz="2000" dirty="0"/>
              <a:t>):</a:t>
            </a:r>
          </a:p>
          <a:p>
            <a:r>
              <a:rPr lang="en-US" sz="2000" dirty="0"/>
              <a:t>        </a:t>
            </a:r>
            <a:r>
              <a:rPr lang="en-US" sz="2000" dirty="0" err="1"/>
              <a:t>model_handler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FF0000"/>
                </a:solidFill>
              </a:rPr>
              <a:t>=</a:t>
            </a:r>
            <a:r>
              <a:rPr lang="en-US" sz="2000" dirty="0"/>
              <a:t> </a:t>
            </a:r>
            <a:r>
              <a:rPr lang="en-US" sz="2000" dirty="0" err="1"/>
              <a:t>xfer.model_handler.ModelHandler</a:t>
            </a:r>
            <a:r>
              <a:rPr lang="en-US" sz="2000" dirty="0"/>
              <a:t>(</a:t>
            </a:r>
            <a:r>
              <a:rPr lang="en-US" sz="2000" dirty="0" err="1"/>
              <a:t>self.source_model</a:t>
            </a:r>
            <a:r>
              <a:rPr lang="en-US" sz="2000" dirty="0"/>
              <a:t>, ...)</a:t>
            </a:r>
          </a:p>
          <a:p>
            <a:r>
              <a:rPr lang="en-US" sz="2000" dirty="0"/>
              <a:t>        </a:t>
            </a:r>
          </a:p>
          <a:p>
            <a:r>
              <a:rPr lang="en-US" sz="2000" i="1" dirty="0">
                <a:solidFill>
                  <a:schemeClr val="accent1">
                    <a:lumMod val="75000"/>
                  </a:schemeClr>
                </a:solidFill>
              </a:rPr>
              <a:t>        # </a:t>
            </a:r>
            <a:r>
              <a:rPr lang="en-US" sz="2000" i="1" dirty="0" err="1">
                <a:solidFill>
                  <a:schemeClr val="accent1">
                    <a:lumMod val="75000"/>
                  </a:schemeClr>
                </a:solidFill>
              </a:rPr>
              <a:t>ModelHandler</a:t>
            </a:r>
            <a:r>
              <a:rPr lang="en-US" sz="2000" i="1" dirty="0">
                <a:solidFill>
                  <a:schemeClr val="accent1">
                    <a:lumMod val="75000"/>
                  </a:schemeClr>
                </a:solidFill>
              </a:rPr>
              <a:t> functionality goes here...</a:t>
            </a:r>
          </a:p>
          <a:p>
            <a:endParaRPr lang="en-US" sz="2000" dirty="0"/>
          </a:p>
          <a:p>
            <a:r>
              <a:rPr lang="en-US" sz="2000" dirty="0"/>
              <a:t>        </a:t>
            </a: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return</a:t>
            </a:r>
            <a:r>
              <a:rPr lang="en-US" sz="2000" dirty="0"/>
              <a:t> </a:t>
            </a:r>
            <a:r>
              <a:rPr lang="en-US" sz="2000" dirty="0" err="1"/>
              <a:t>model_handler.get_module</a:t>
            </a:r>
            <a:r>
              <a:rPr lang="en-US" sz="2000" dirty="0"/>
              <a:t>(</a:t>
            </a:r>
            <a:r>
              <a:rPr lang="en-US" sz="2000" dirty="0" err="1"/>
              <a:t>train_iterator</a:t>
            </a:r>
            <a:r>
              <a:rPr lang="en-US" sz="2000" dirty="0"/>
              <a:t>,</a:t>
            </a:r>
            <a:r>
              <a:rPr lang="en-US" sz="20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accent2">
                    <a:lumMod val="75000"/>
                  </a:schemeClr>
                </a:solidFill>
              </a:rPr>
              <a:t>fixed_layer_parameters</a:t>
            </a:r>
            <a:r>
              <a:rPr lang="en-US" sz="2000" dirty="0">
                <a:solidFill>
                  <a:srgbClr val="FF0000"/>
                </a:solidFill>
              </a:rPr>
              <a:t>=</a:t>
            </a:r>
            <a:r>
              <a:rPr lang="en-US" sz="2000" dirty="0"/>
              <a:t> </a:t>
            </a:r>
            <a:r>
              <a:rPr lang="en-US" sz="2000" dirty="0" err="1"/>
              <a:t>conv_layer_params</a:t>
            </a:r>
            <a:r>
              <a:rPr lang="en-US" sz="2000" dirty="0"/>
              <a:t>)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3215355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03A11-7B0B-D646-ADCF-AE089738EA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Reminder: fine-tuning based repurposing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EEED8B-84BC-CE46-9E9A-77CA252CB0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AFE5D-A956-4140-BC20-D77775E264F7}" type="datetime1">
              <a:rPr lang="en-US" smtClean="0"/>
              <a:t>3/6/19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8E9511-C22F-CF45-8888-82A128641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E5769-071A-4802-A81A-7DE9AD3F6647}" type="slidenum">
              <a:rPr lang="en-US" smtClean="0"/>
              <a:t>32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71CF55BF-1629-F14A-89D5-80335507DEA8}"/>
                  </a:ext>
                </a:extLst>
              </p:cNvPr>
              <p:cNvSpPr/>
              <p:nvPr/>
            </p:nvSpPr>
            <p:spPr>
              <a:xfrm>
                <a:off x="4505621" y="5767241"/>
                <a:ext cx="765837" cy="589109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dirty="0">
                          <a:solidFill>
                            <a:srgbClr val="C16E00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US" sz="2400" b="1" i="1" dirty="0">
                              <a:solidFill>
                                <a:srgbClr val="C16E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dirty="0">
                              <a:solidFill>
                                <a:srgbClr val="C16E00"/>
                              </a:solidFill>
                              <a:latin typeface="Cambria Math" panose="02040503050406030204" pitchFamily="18" charset="0"/>
                            </a:rPr>
                            <m:t>𝑰𝑵</m:t>
                          </m:r>
                        </m:e>
                        <m:sub>
                          <m:r>
                            <a:rPr lang="en-US" sz="2400" b="1" i="1" dirty="0">
                              <a:solidFill>
                                <a:srgbClr val="C16E00"/>
                              </a:solidFill>
                              <a:latin typeface="Cambria Math" panose="02040503050406030204" pitchFamily="18" charset="0"/>
                            </a:rPr>
                            <m:t>𝑻𝒂𝒓𝒈𝒆𝒕</m:t>
                          </m:r>
                        </m:sub>
                      </m:sSub>
                      <m:r>
                        <a:rPr lang="en-US" sz="2400" b="1" i="1" dirty="0">
                          <a:solidFill>
                            <a:srgbClr val="C16E0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400" b="1" dirty="0">
                  <a:solidFill>
                    <a:srgbClr val="C16E00"/>
                  </a:solidFill>
                </a:endParaRPr>
              </a:p>
            </p:txBody>
          </p:sp>
        </mc:Choice>
        <mc:Fallback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71CF55BF-1629-F14A-89D5-80335507DE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5621" y="5767241"/>
                <a:ext cx="765837" cy="589109"/>
              </a:xfrm>
              <a:prstGeom prst="ellipse">
                <a:avLst/>
              </a:prstGeom>
              <a:blipFill>
                <a:blip r:embed="rId2"/>
                <a:stretch>
                  <a:fillRect l="-60656" r="-5082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Oval 9">
            <a:extLst>
              <a:ext uri="{FF2B5EF4-FFF2-40B4-BE49-F238E27FC236}">
                <a16:creationId xmlns:a16="http://schemas.microsoft.com/office/drawing/2014/main" id="{E610D662-5700-D141-BEE0-B3B6262BA23D}"/>
              </a:ext>
            </a:extLst>
          </p:cNvPr>
          <p:cNvSpPr/>
          <p:nvPr/>
        </p:nvSpPr>
        <p:spPr>
          <a:xfrm>
            <a:off x="5103047" y="1258627"/>
            <a:ext cx="875243" cy="58910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B94F2BE3-A181-374D-9C36-06DED97E420E}"/>
                  </a:ext>
                </a:extLst>
              </p:cNvPr>
              <p:cNvSpPr/>
              <p:nvPr/>
            </p:nvSpPr>
            <p:spPr>
              <a:xfrm>
                <a:off x="4355718" y="1258627"/>
                <a:ext cx="765837" cy="589109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dirty="0">
                          <a:solidFill>
                            <a:srgbClr val="C16E00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US" sz="2400" b="1" i="1" dirty="0">
                              <a:solidFill>
                                <a:srgbClr val="C16E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dirty="0">
                              <a:solidFill>
                                <a:srgbClr val="C16E00"/>
                              </a:solidFill>
                              <a:latin typeface="Cambria Math" panose="02040503050406030204" pitchFamily="18" charset="0"/>
                            </a:rPr>
                            <m:t>𝑶𝑼𝑻</m:t>
                          </m:r>
                        </m:e>
                        <m:sub>
                          <m:r>
                            <a:rPr lang="en-US" sz="2400" b="1" i="1" dirty="0">
                              <a:solidFill>
                                <a:srgbClr val="C16E00"/>
                              </a:solidFill>
                              <a:latin typeface="Cambria Math" panose="02040503050406030204" pitchFamily="18" charset="0"/>
                            </a:rPr>
                            <m:t>𝑻𝒂𝒓𝒈𝒆𝒕</m:t>
                          </m:r>
                        </m:sub>
                      </m:sSub>
                      <m:r>
                        <a:rPr lang="en-US" sz="2400" b="1" i="1" dirty="0">
                          <a:solidFill>
                            <a:srgbClr val="C16E0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400" b="1" dirty="0">
                  <a:solidFill>
                    <a:srgbClr val="C16E00"/>
                  </a:solidFill>
                </a:endParaRPr>
              </a:p>
            </p:txBody>
          </p:sp>
        </mc:Choice>
        <mc:Fallback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B94F2BE3-A181-374D-9C36-06DED97E42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5718" y="1258627"/>
                <a:ext cx="765837" cy="589109"/>
              </a:xfrm>
              <a:prstGeom prst="ellipse">
                <a:avLst/>
              </a:prstGeom>
              <a:blipFill>
                <a:blip r:embed="rId3"/>
                <a:stretch>
                  <a:fillRect l="-77049" r="-68852" b="-212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B1306C71-2877-4A45-804E-5D5CE3664399}"/>
              </a:ext>
            </a:extLst>
          </p:cNvPr>
          <p:cNvSpPr txBox="1"/>
          <p:nvPr/>
        </p:nvSpPr>
        <p:spPr>
          <a:xfrm>
            <a:off x="5911269" y="3006231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565826A-7BAF-D14F-A8E2-56E60957A5D5}"/>
              </a:ext>
            </a:extLst>
          </p:cNvPr>
          <p:cNvCxnSpPr>
            <a:cxnSpLocks/>
            <a:stCxn id="14" idx="0"/>
            <a:endCxn id="24" idx="4"/>
          </p:cNvCxnSpPr>
          <p:nvPr/>
        </p:nvCxnSpPr>
        <p:spPr>
          <a:xfrm flipH="1" flipV="1">
            <a:off x="5815815" y="5151186"/>
            <a:ext cx="1487" cy="648852"/>
          </a:xfrm>
          <a:prstGeom prst="straightConnector1">
            <a:avLst/>
          </a:prstGeom>
          <a:ln w="25400">
            <a:solidFill>
              <a:srgbClr val="C16E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D1FEF141-9BF7-314B-AAC1-C08C0B76BD4B}"/>
              </a:ext>
            </a:extLst>
          </p:cNvPr>
          <p:cNvSpPr/>
          <p:nvPr/>
        </p:nvSpPr>
        <p:spPr>
          <a:xfrm>
            <a:off x="5586111" y="5800038"/>
            <a:ext cx="462379" cy="46237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DDBEEDE-BC60-9040-ACE2-53E6046307AB}"/>
              </a:ext>
            </a:extLst>
          </p:cNvPr>
          <p:cNvSpPr/>
          <p:nvPr/>
        </p:nvSpPr>
        <p:spPr>
          <a:xfrm>
            <a:off x="5583022" y="3619278"/>
            <a:ext cx="462379" cy="462379"/>
          </a:xfrm>
          <a:prstGeom prst="ellipse">
            <a:avLst/>
          </a:prstGeom>
          <a:solidFill>
            <a:srgbClr val="C16E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DDDF114-1590-C543-9E2A-3CDB9F7787ED}"/>
              </a:ext>
            </a:extLst>
          </p:cNvPr>
          <p:cNvCxnSpPr>
            <a:cxnSpLocks/>
            <a:stCxn id="17" idx="0"/>
            <a:endCxn id="18" idx="4"/>
          </p:cNvCxnSpPr>
          <p:nvPr/>
        </p:nvCxnSpPr>
        <p:spPr>
          <a:xfrm flipH="1" flipV="1">
            <a:off x="5800013" y="1861628"/>
            <a:ext cx="4828" cy="64351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04403FBD-6745-C84E-A81A-969884C161A7}"/>
              </a:ext>
            </a:extLst>
          </p:cNvPr>
          <p:cNvSpPr/>
          <p:nvPr/>
        </p:nvSpPr>
        <p:spPr>
          <a:xfrm>
            <a:off x="5573651" y="2505138"/>
            <a:ext cx="462379" cy="462379"/>
          </a:xfrm>
          <a:prstGeom prst="ellipse">
            <a:avLst/>
          </a:prstGeom>
          <a:solidFill>
            <a:srgbClr val="C16E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48492BB-63EE-344E-8E83-DCF432AC0CC9}"/>
              </a:ext>
            </a:extLst>
          </p:cNvPr>
          <p:cNvSpPr/>
          <p:nvPr/>
        </p:nvSpPr>
        <p:spPr>
          <a:xfrm>
            <a:off x="5568823" y="1399248"/>
            <a:ext cx="462379" cy="46237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948DBA2-792C-7441-ABBB-CB0EE155A7C9}"/>
              </a:ext>
            </a:extLst>
          </p:cNvPr>
          <p:cNvCxnSpPr>
            <a:cxnSpLocks/>
            <a:stCxn id="15" idx="0"/>
            <a:endCxn id="17" idx="4"/>
          </p:cNvCxnSpPr>
          <p:nvPr/>
        </p:nvCxnSpPr>
        <p:spPr>
          <a:xfrm flipH="1" flipV="1">
            <a:off x="5804841" y="2967517"/>
            <a:ext cx="9371" cy="65176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684EECD2-6AE8-9649-80A8-5A0656AC1BE5}"/>
              </a:ext>
            </a:extLst>
          </p:cNvPr>
          <p:cNvSpPr/>
          <p:nvPr/>
        </p:nvSpPr>
        <p:spPr>
          <a:xfrm>
            <a:off x="4769266" y="1881882"/>
            <a:ext cx="765837" cy="58910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C1B03066-9550-7C44-948C-A77C5AFFD991}"/>
                  </a:ext>
                </a:extLst>
              </p:cNvPr>
              <p:cNvSpPr/>
              <p:nvPr/>
            </p:nvSpPr>
            <p:spPr>
              <a:xfrm>
                <a:off x="5215472" y="3015027"/>
                <a:ext cx="765837" cy="589109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𝑾</m:t>
                      </m:r>
                    </m:oMath>
                  </m:oMathPara>
                </a14:m>
                <a:endParaRPr lang="en-US" sz="2400" b="1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C1B03066-9550-7C44-948C-A77C5AFFD9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5472" y="3015027"/>
                <a:ext cx="765837" cy="589109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088EC31D-EFC8-C444-AED5-AB64509ECCD2}"/>
                  </a:ext>
                </a:extLst>
              </p:cNvPr>
              <p:cNvSpPr/>
              <p:nvPr/>
            </p:nvSpPr>
            <p:spPr>
              <a:xfrm>
                <a:off x="5215472" y="1939454"/>
                <a:ext cx="765837" cy="589109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𝑾</m:t>
                      </m:r>
                    </m:oMath>
                  </m:oMathPara>
                </a14:m>
                <a:endParaRPr lang="en-US" sz="2400" b="1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088EC31D-EFC8-C444-AED5-AB64509ECC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5472" y="1939454"/>
                <a:ext cx="765837" cy="589109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21DFE3EF-8C87-664D-88E5-F7887B07AEC9}"/>
                  </a:ext>
                </a:extLst>
              </p:cNvPr>
              <p:cNvSpPr/>
              <p:nvPr/>
            </p:nvSpPr>
            <p:spPr>
              <a:xfrm>
                <a:off x="5165178" y="5222193"/>
                <a:ext cx="765837" cy="589109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dirty="0">
                          <a:solidFill>
                            <a:srgbClr val="C16E00"/>
                          </a:solidFill>
                          <a:latin typeface="Cambria Math" panose="02040503050406030204" pitchFamily="18" charset="0"/>
                        </a:rPr>
                        <m:t>𝑾</m:t>
                      </m:r>
                    </m:oMath>
                  </m:oMathPara>
                </a14:m>
                <a:endParaRPr lang="en-US" sz="2400" b="1" dirty="0">
                  <a:solidFill>
                    <a:srgbClr val="C16E00"/>
                  </a:solidFill>
                </a:endParaRPr>
              </a:p>
            </p:txBody>
          </p:sp>
        </mc:Choice>
        <mc:Fallback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21DFE3EF-8C87-664D-88E5-F7887B07AE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5178" y="5222193"/>
                <a:ext cx="765837" cy="589109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Oval 23">
            <a:extLst>
              <a:ext uri="{FF2B5EF4-FFF2-40B4-BE49-F238E27FC236}">
                <a16:creationId xmlns:a16="http://schemas.microsoft.com/office/drawing/2014/main" id="{E67BE03D-8C23-F240-B02B-DB7EA2050B55}"/>
              </a:ext>
            </a:extLst>
          </p:cNvPr>
          <p:cNvSpPr/>
          <p:nvPr/>
        </p:nvSpPr>
        <p:spPr>
          <a:xfrm>
            <a:off x="5584625" y="4688807"/>
            <a:ext cx="462379" cy="462379"/>
          </a:xfrm>
          <a:prstGeom prst="ellipse">
            <a:avLst/>
          </a:prstGeom>
          <a:solidFill>
            <a:srgbClr val="C16E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32EAB50-D76C-3F47-B644-24D0F3305D71}"/>
              </a:ext>
            </a:extLst>
          </p:cNvPr>
          <p:cNvCxnSpPr>
            <a:cxnSpLocks/>
            <a:stCxn id="24" idx="0"/>
            <a:endCxn id="15" idx="4"/>
          </p:cNvCxnSpPr>
          <p:nvPr/>
        </p:nvCxnSpPr>
        <p:spPr>
          <a:xfrm flipH="1" flipV="1">
            <a:off x="5814211" y="4081657"/>
            <a:ext cx="1603" cy="60715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05124C3D-7874-1F4F-B6BC-95D543BC88BF}"/>
                  </a:ext>
                </a:extLst>
              </p:cNvPr>
              <p:cNvSpPr/>
              <p:nvPr/>
            </p:nvSpPr>
            <p:spPr>
              <a:xfrm>
                <a:off x="5165178" y="4095794"/>
                <a:ext cx="765837" cy="589109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𝑾</m:t>
                      </m:r>
                    </m:oMath>
                  </m:oMathPara>
                </a14:m>
                <a:endParaRPr lang="en-US" sz="2400" b="1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05124C3D-7874-1F4F-B6BC-95D543BC88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5178" y="4095794"/>
                <a:ext cx="765837" cy="589109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CCB86B0A-C562-EE45-B505-E8C6EE99A8AA}"/>
              </a:ext>
            </a:extLst>
          </p:cNvPr>
          <p:cNvSpPr txBox="1"/>
          <p:nvPr/>
        </p:nvSpPr>
        <p:spPr>
          <a:xfrm>
            <a:off x="1392580" y="2814246"/>
            <a:ext cx="33532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Weights from pre-trained</a:t>
            </a:r>
          </a:p>
          <a:p>
            <a:r>
              <a:rPr lang="en-US" sz="2400" dirty="0"/>
              <a:t>source model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7D44A96-8A8F-D94C-A773-DB1CBCDA35B5}"/>
              </a:ext>
            </a:extLst>
          </p:cNvPr>
          <p:cNvSpPr txBox="1"/>
          <p:nvPr/>
        </p:nvSpPr>
        <p:spPr>
          <a:xfrm>
            <a:off x="2553356" y="5143986"/>
            <a:ext cx="17918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New weights</a:t>
            </a:r>
          </a:p>
        </p:txBody>
      </p:sp>
      <p:sp>
        <p:nvSpPr>
          <p:cNvPr id="47" name="Left Brace 46">
            <a:extLst>
              <a:ext uri="{FF2B5EF4-FFF2-40B4-BE49-F238E27FC236}">
                <a16:creationId xmlns:a16="http://schemas.microsoft.com/office/drawing/2014/main" id="{BF1A6BA9-12E8-1048-A139-DE90E41262FE}"/>
              </a:ext>
            </a:extLst>
          </p:cNvPr>
          <p:cNvSpPr/>
          <p:nvPr/>
        </p:nvSpPr>
        <p:spPr>
          <a:xfrm>
            <a:off x="4888539" y="2176436"/>
            <a:ext cx="263645" cy="220879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Left Brace 47">
            <a:extLst>
              <a:ext uri="{FF2B5EF4-FFF2-40B4-BE49-F238E27FC236}">
                <a16:creationId xmlns:a16="http://schemas.microsoft.com/office/drawing/2014/main" id="{B5066B9B-3268-4A4B-BC42-C898832A5ADA}"/>
              </a:ext>
            </a:extLst>
          </p:cNvPr>
          <p:cNvSpPr/>
          <p:nvPr/>
        </p:nvSpPr>
        <p:spPr>
          <a:xfrm>
            <a:off x="4679023" y="5143986"/>
            <a:ext cx="368680" cy="54243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8675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03A11-7B0B-D646-ADCF-AE089738EA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Reminder: fine-tuning based repurposing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EEED8B-84BC-CE46-9E9A-77CA252CB0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AFE5D-A956-4140-BC20-D77775E264F7}" type="datetime1">
              <a:rPr lang="en-US" smtClean="0"/>
              <a:t>3/6/19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8E9511-C22F-CF45-8888-82A128641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E5769-071A-4802-A81A-7DE9AD3F6647}" type="slidenum">
              <a:rPr lang="en-US" smtClean="0"/>
              <a:t>33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71CF55BF-1629-F14A-89D5-80335507DEA8}"/>
                  </a:ext>
                </a:extLst>
              </p:cNvPr>
              <p:cNvSpPr/>
              <p:nvPr/>
            </p:nvSpPr>
            <p:spPr>
              <a:xfrm>
                <a:off x="4505621" y="5767241"/>
                <a:ext cx="765837" cy="589109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dirty="0">
                          <a:solidFill>
                            <a:srgbClr val="C16E00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US" sz="2400" b="1" i="1" dirty="0">
                              <a:solidFill>
                                <a:srgbClr val="C16E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dirty="0">
                              <a:solidFill>
                                <a:srgbClr val="C16E00"/>
                              </a:solidFill>
                              <a:latin typeface="Cambria Math" panose="02040503050406030204" pitchFamily="18" charset="0"/>
                            </a:rPr>
                            <m:t>𝑰𝑵</m:t>
                          </m:r>
                        </m:e>
                        <m:sub>
                          <m:r>
                            <a:rPr lang="en-US" sz="2400" b="1" i="1" dirty="0">
                              <a:solidFill>
                                <a:srgbClr val="C16E00"/>
                              </a:solidFill>
                              <a:latin typeface="Cambria Math" panose="02040503050406030204" pitchFamily="18" charset="0"/>
                            </a:rPr>
                            <m:t>𝑻𝒂𝒓𝒈𝒆𝒕</m:t>
                          </m:r>
                        </m:sub>
                      </m:sSub>
                      <m:r>
                        <a:rPr lang="en-US" sz="2400" b="1" i="1" dirty="0">
                          <a:solidFill>
                            <a:srgbClr val="C16E0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400" b="1" dirty="0">
                  <a:solidFill>
                    <a:srgbClr val="C16E00"/>
                  </a:solidFill>
                </a:endParaRPr>
              </a:p>
            </p:txBody>
          </p:sp>
        </mc:Choice>
        <mc:Fallback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71CF55BF-1629-F14A-89D5-80335507DE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5621" y="5767241"/>
                <a:ext cx="765837" cy="589109"/>
              </a:xfrm>
              <a:prstGeom prst="ellipse">
                <a:avLst/>
              </a:prstGeom>
              <a:blipFill>
                <a:blip r:embed="rId2"/>
                <a:stretch>
                  <a:fillRect l="-60656" r="-5082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Oval 9">
            <a:extLst>
              <a:ext uri="{FF2B5EF4-FFF2-40B4-BE49-F238E27FC236}">
                <a16:creationId xmlns:a16="http://schemas.microsoft.com/office/drawing/2014/main" id="{E610D662-5700-D141-BEE0-B3B6262BA23D}"/>
              </a:ext>
            </a:extLst>
          </p:cNvPr>
          <p:cNvSpPr/>
          <p:nvPr/>
        </p:nvSpPr>
        <p:spPr>
          <a:xfrm>
            <a:off x="5103047" y="1258627"/>
            <a:ext cx="875243" cy="58910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B94F2BE3-A181-374D-9C36-06DED97E420E}"/>
                  </a:ext>
                </a:extLst>
              </p:cNvPr>
              <p:cNvSpPr/>
              <p:nvPr/>
            </p:nvSpPr>
            <p:spPr>
              <a:xfrm>
                <a:off x="4355718" y="1258627"/>
                <a:ext cx="765837" cy="589109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dirty="0">
                          <a:solidFill>
                            <a:srgbClr val="C16E00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US" sz="2400" b="1" i="1" dirty="0">
                              <a:solidFill>
                                <a:srgbClr val="C16E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dirty="0">
                              <a:solidFill>
                                <a:srgbClr val="C16E00"/>
                              </a:solidFill>
                              <a:latin typeface="Cambria Math" panose="02040503050406030204" pitchFamily="18" charset="0"/>
                            </a:rPr>
                            <m:t>𝑶𝑼𝑻</m:t>
                          </m:r>
                        </m:e>
                        <m:sub>
                          <m:r>
                            <a:rPr lang="en-US" sz="2400" b="1" i="1" dirty="0">
                              <a:solidFill>
                                <a:srgbClr val="C16E00"/>
                              </a:solidFill>
                              <a:latin typeface="Cambria Math" panose="02040503050406030204" pitchFamily="18" charset="0"/>
                            </a:rPr>
                            <m:t>𝑻𝒂𝒓𝒈𝒆𝒕</m:t>
                          </m:r>
                        </m:sub>
                      </m:sSub>
                      <m:r>
                        <a:rPr lang="en-US" sz="2400" b="1" i="1" dirty="0">
                          <a:solidFill>
                            <a:srgbClr val="C16E0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400" b="1" dirty="0">
                  <a:solidFill>
                    <a:srgbClr val="C16E00"/>
                  </a:solidFill>
                </a:endParaRPr>
              </a:p>
            </p:txBody>
          </p:sp>
        </mc:Choice>
        <mc:Fallback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B94F2BE3-A181-374D-9C36-06DED97E42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5718" y="1258627"/>
                <a:ext cx="765837" cy="589109"/>
              </a:xfrm>
              <a:prstGeom prst="ellipse">
                <a:avLst/>
              </a:prstGeom>
              <a:blipFill>
                <a:blip r:embed="rId3"/>
                <a:stretch>
                  <a:fillRect l="-77049" r="-68852" b="-212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B1306C71-2877-4A45-804E-5D5CE3664399}"/>
              </a:ext>
            </a:extLst>
          </p:cNvPr>
          <p:cNvSpPr txBox="1"/>
          <p:nvPr/>
        </p:nvSpPr>
        <p:spPr>
          <a:xfrm>
            <a:off x="5911269" y="3006231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565826A-7BAF-D14F-A8E2-56E60957A5D5}"/>
              </a:ext>
            </a:extLst>
          </p:cNvPr>
          <p:cNvCxnSpPr>
            <a:cxnSpLocks/>
            <a:stCxn id="14" idx="0"/>
            <a:endCxn id="24" idx="4"/>
          </p:cNvCxnSpPr>
          <p:nvPr/>
        </p:nvCxnSpPr>
        <p:spPr>
          <a:xfrm flipH="1" flipV="1">
            <a:off x="5815815" y="5151186"/>
            <a:ext cx="1487" cy="648852"/>
          </a:xfrm>
          <a:prstGeom prst="straightConnector1">
            <a:avLst/>
          </a:prstGeom>
          <a:ln w="25400">
            <a:solidFill>
              <a:srgbClr val="C16E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D1FEF141-9BF7-314B-AAC1-C08C0B76BD4B}"/>
              </a:ext>
            </a:extLst>
          </p:cNvPr>
          <p:cNvSpPr/>
          <p:nvPr/>
        </p:nvSpPr>
        <p:spPr>
          <a:xfrm>
            <a:off x="5586111" y="5800038"/>
            <a:ext cx="462379" cy="46237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DDBEEDE-BC60-9040-ACE2-53E6046307AB}"/>
              </a:ext>
            </a:extLst>
          </p:cNvPr>
          <p:cNvSpPr/>
          <p:nvPr/>
        </p:nvSpPr>
        <p:spPr>
          <a:xfrm>
            <a:off x="5583022" y="3619278"/>
            <a:ext cx="462379" cy="462379"/>
          </a:xfrm>
          <a:prstGeom prst="ellipse">
            <a:avLst/>
          </a:prstGeom>
          <a:solidFill>
            <a:srgbClr val="C16E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DDDF114-1590-C543-9E2A-3CDB9F7787ED}"/>
              </a:ext>
            </a:extLst>
          </p:cNvPr>
          <p:cNvCxnSpPr>
            <a:cxnSpLocks/>
            <a:stCxn id="17" idx="0"/>
            <a:endCxn id="18" idx="4"/>
          </p:cNvCxnSpPr>
          <p:nvPr/>
        </p:nvCxnSpPr>
        <p:spPr>
          <a:xfrm flipH="1" flipV="1">
            <a:off x="5800013" y="1861628"/>
            <a:ext cx="4828" cy="64351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04403FBD-6745-C84E-A81A-969884C161A7}"/>
              </a:ext>
            </a:extLst>
          </p:cNvPr>
          <p:cNvSpPr/>
          <p:nvPr/>
        </p:nvSpPr>
        <p:spPr>
          <a:xfrm>
            <a:off x="5573651" y="2505138"/>
            <a:ext cx="462379" cy="462379"/>
          </a:xfrm>
          <a:prstGeom prst="ellipse">
            <a:avLst/>
          </a:prstGeom>
          <a:solidFill>
            <a:srgbClr val="C16E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48492BB-63EE-344E-8E83-DCF432AC0CC9}"/>
              </a:ext>
            </a:extLst>
          </p:cNvPr>
          <p:cNvSpPr/>
          <p:nvPr/>
        </p:nvSpPr>
        <p:spPr>
          <a:xfrm>
            <a:off x="5568823" y="1399248"/>
            <a:ext cx="462379" cy="46237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948DBA2-792C-7441-ABBB-CB0EE155A7C9}"/>
              </a:ext>
            </a:extLst>
          </p:cNvPr>
          <p:cNvCxnSpPr>
            <a:cxnSpLocks/>
            <a:stCxn id="15" idx="0"/>
            <a:endCxn id="17" idx="4"/>
          </p:cNvCxnSpPr>
          <p:nvPr/>
        </p:nvCxnSpPr>
        <p:spPr>
          <a:xfrm flipH="1" flipV="1">
            <a:off x="5804841" y="2967517"/>
            <a:ext cx="9371" cy="65176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684EECD2-6AE8-9649-80A8-5A0656AC1BE5}"/>
              </a:ext>
            </a:extLst>
          </p:cNvPr>
          <p:cNvSpPr/>
          <p:nvPr/>
        </p:nvSpPr>
        <p:spPr>
          <a:xfrm>
            <a:off x="4769266" y="1881882"/>
            <a:ext cx="765837" cy="58910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C1B03066-9550-7C44-948C-A77C5AFFD991}"/>
                  </a:ext>
                </a:extLst>
              </p:cNvPr>
              <p:cNvSpPr/>
              <p:nvPr/>
            </p:nvSpPr>
            <p:spPr>
              <a:xfrm>
                <a:off x="5215472" y="3015027"/>
                <a:ext cx="765837" cy="589109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𝑾</m:t>
                      </m:r>
                    </m:oMath>
                  </m:oMathPara>
                </a14:m>
                <a:endParaRPr lang="en-US" sz="2400" b="1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C1B03066-9550-7C44-948C-A77C5AFFD9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5472" y="3015027"/>
                <a:ext cx="765837" cy="589109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088EC31D-EFC8-C444-AED5-AB64509ECCD2}"/>
                  </a:ext>
                </a:extLst>
              </p:cNvPr>
              <p:cNvSpPr/>
              <p:nvPr/>
            </p:nvSpPr>
            <p:spPr>
              <a:xfrm>
                <a:off x="5215472" y="1939454"/>
                <a:ext cx="765837" cy="589109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𝑾</m:t>
                      </m:r>
                    </m:oMath>
                  </m:oMathPara>
                </a14:m>
                <a:endParaRPr lang="en-US" sz="2400" b="1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088EC31D-EFC8-C444-AED5-AB64509ECC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5472" y="1939454"/>
                <a:ext cx="765837" cy="589109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21DFE3EF-8C87-664D-88E5-F7887B07AEC9}"/>
                  </a:ext>
                </a:extLst>
              </p:cNvPr>
              <p:cNvSpPr/>
              <p:nvPr/>
            </p:nvSpPr>
            <p:spPr>
              <a:xfrm>
                <a:off x="5165178" y="5222193"/>
                <a:ext cx="765837" cy="589109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dirty="0">
                          <a:solidFill>
                            <a:srgbClr val="C16E00"/>
                          </a:solidFill>
                          <a:latin typeface="Cambria Math" panose="02040503050406030204" pitchFamily="18" charset="0"/>
                        </a:rPr>
                        <m:t>𝑾</m:t>
                      </m:r>
                    </m:oMath>
                  </m:oMathPara>
                </a14:m>
                <a:endParaRPr lang="en-US" sz="2400" b="1" dirty="0">
                  <a:solidFill>
                    <a:srgbClr val="C16E00"/>
                  </a:solidFill>
                </a:endParaRPr>
              </a:p>
            </p:txBody>
          </p:sp>
        </mc:Choice>
        <mc:Fallback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21DFE3EF-8C87-664D-88E5-F7887B07AE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5178" y="5222193"/>
                <a:ext cx="765837" cy="589109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Oval 23">
            <a:extLst>
              <a:ext uri="{FF2B5EF4-FFF2-40B4-BE49-F238E27FC236}">
                <a16:creationId xmlns:a16="http://schemas.microsoft.com/office/drawing/2014/main" id="{E67BE03D-8C23-F240-B02B-DB7EA2050B55}"/>
              </a:ext>
            </a:extLst>
          </p:cNvPr>
          <p:cNvSpPr/>
          <p:nvPr/>
        </p:nvSpPr>
        <p:spPr>
          <a:xfrm>
            <a:off x="5584625" y="4688807"/>
            <a:ext cx="462379" cy="462379"/>
          </a:xfrm>
          <a:prstGeom prst="ellipse">
            <a:avLst/>
          </a:prstGeom>
          <a:solidFill>
            <a:srgbClr val="C16E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32EAB50-D76C-3F47-B644-24D0F3305D71}"/>
              </a:ext>
            </a:extLst>
          </p:cNvPr>
          <p:cNvCxnSpPr>
            <a:cxnSpLocks/>
            <a:stCxn id="24" idx="0"/>
            <a:endCxn id="15" idx="4"/>
          </p:cNvCxnSpPr>
          <p:nvPr/>
        </p:nvCxnSpPr>
        <p:spPr>
          <a:xfrm flipH="1" flipV="1">
            <a:off x="5814211" y="4081657"/>
            <a:ext cx="1603" cy="60715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05124C3D-7874-1F4F-B6BC-95D543BC88BF}"/>
                  </a:ext>
                </a:extLst>
              </p:cNvPr>
              <p:cNvSpPr/>
              <p:nvPr/>
            </p:nvSpPr>
            <p:spPr>
              <a:xfrm>
                <a:off x="5165178" y="4095794"/>
                <a:ext cx="765837" cy="589109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𝑾</m:t>
                      </m:r>
                    </m:oMath>
                  </m:oMathPara>
                </a14:m>
                <a:endParaRPr lang="en-US" sz="2400" b="1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05124C3D-7874-1F4F-B6BC-95D543BC88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5178" y="4095794"/>
                <a:ext cx="765837" cy="589109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CCB86B0A-C562-EE45-B505-E8C6EE99A8AA}"/>
              </a:ext>
            </a:extLst>
          </p:cNvPr>
          <p:cNvSpPr txBox="1"/>
          <p:nvPr/>
        </p:nvSpPr>
        <p:spPr>
          <a:xfrm>
            <a:off x="1392580" y="2814246"/>
            <a:ext cx="33532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Weights from pre-trained</a:t>
            </a:r>
          </a:p>
          <a:p>
            <a:r>
              <a:rPr lang="en-US" sz="2400" dirty="0"/>
              <a:t>source model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7D44A96-8A8F-D94C-A773-DB1CBCDA35B5}"/>
              </a:ext>
            </a:extLst>
          </p:cNvPr>
          <p:cNvSpPr txBox="1"/>
          <p:nvPr/>
        </p:nvSpPr>
        <p:spPr>
          <a:xfrm>
            <a:off x="2553356" y="5143986"/>
            <a:ext cx="17918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New weights</a:t>
            </a:r>
          </a:p>
        </p:txBody>
      </p:sp>
      <p:sp>
        <p:nvSpPr>
          <p:cNvPr id="47" name="Left Brace 46">
            <a:extLst>
              <a:ext uri="{FF2B5EF4-FFF2-40B4-BE49-F238E27FC236}">
                <a16:creationId xmlns:a16="http://schemas.microsoft.com/office/drawing/2014/main" id="{BF1A6BA9-12E8-1048-A139-DE90E41262FE}"/>
              </a:ext>
            </a:extLst>
          </p:cNvPr>
          <p:cNvSpPr/>
          <p:nvPr/>
        </p:nvSpPr>
        <p:spPr>
          <a:xfrm>
            <a:off x="4888539" y="2176436"/>
            <a:ext cx="263645" cy="220879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Left Brace 47">
            <a:extLst>
              <a:ext uri="{FF2B5EF4-FFF2-40B4-BE49-F238E27FC236}">
                <a16:creationId xmlns:a16="http://schemas.microsoft.com/office/drawing/2014/main" id="{B5066B9B-3268-4A4B-BC42-C898832A5ADA}"/>
              </a:ext>
            </a:extLst>
          </p:cNvPr>
          <p:cNvSpPr/>
          <p:nvPr/>
        </p:nvSpPr>
        <p:spPr>
          <a:xfrm>
            <a:off x="4679023" y="5143986"/>
            <a:ext cx="368680" cy="54243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801BFF9-F247-B943-8100-5BE0AE2187E4}"/>
              </a:ext>
            </a:extLst>
          </p:cNvPr>
          <p:cNvSpPr txBox="1"/>
          <p:nvPr/>
        </p:nvSpPr>
        <p:spPr>
          <a:xfrm>
            <a:off x="6736976" y="2176436"/>
            <a:ext cx="4772537" cy="378704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600" dirty="0"/>
              <a:t>What learning rate to use for pre-trained vs new weights? 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600" dirty="0"/>
              <a:t>How many epochs?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600" dirty="0"/>
              <a:t>What optimizer to use?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sz="2600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1163474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03A11-7B0B-D646-ADCF-AE089738EA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HPO for hyperparameter tuning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EEED8B-84BC-CE46-9E9A-77CA252CB0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AFE5D-A956-4140-BC20-D77775E264F7}" type="datetime1">
              <a:rPr lang="en-US" smtClean="0"/>
              <a:t>3/6/19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8E9511-C22F-CF45-8888-82A128641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E5769-071A-4802-A81A-7DE9AD3F6647}" type="slidenum">
              <a:rPr lang="en-US" smtClean="0"/>
              <a:t>34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F35D19-985D-3348-B4FB-485A6AE5EBB5}"/>
              </a:ext>
            </a:extLst>
          </p:cNvPr>
          <p:cNvSpPr txBox="1"/>
          <p:nvPr/>
        </p:nvSpPr>
        <p:spPr>
          <a:xfrm>
            <a:off x="6096000" y="5987018"/>
            <a:ext cx="5862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xfer.readthedocs.io</a:t>
            </a:r>
            <a:r>
              <a:rPr lang="en-US" dirty="0"/>
              <a:t>/</a:t>
            </a:r>
            <a:r>
              <a:rPr lang="en-US" dirty="0" err="1"/>
              <a:t>en</a:t>
            </a:r>
            <a:r>
              <a:rPr lang="en-US" dirty="0"/>
              <a:t>/master/demos/xfer-</a:t>
            </a:r>
            <a:r>
              <a:rPr lang="en-US" dirty="0" err="1"/>
              <a:t>hpo.html</a:t>
            </a:r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B99C0C9-2097-CF4F-BE59-ED8D3574CB6C}"/>
              </a:ext>
            </a:extLst>
          </p:cNvPr>
          <p:cNvSpPr/>
          <p:nvPr/>
        </p:nvSpPr>
        <p:spPr>
          <a:xfrm>
            <a:off x="932794" y="1155854"/>
            <a:ext cx="10099641" cy="4648353"/>
          </a:xfrm>
          <a:prstGeom prst="rect">
            <a:avLst/>
          </a:prstGeom>
          <a:solidFill>
            <a:schemeClr val="accent6">
              <a:lumMod val="60000"/>
              <a:lumOff val="40000"/>
              <a:alpha val="1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38B741C-045F-E54D-AC1C-B470C813D821}"/>
              </a:ext>
            </a:extLst>
          </p:cNvPr>
          <p:cNvSpPr txBox="1"/>
          <p:nvPr/>
        </p:nvSpPr>
        <p:spPr>
          <a:xfrm>
            <a:off x="1131577" y="1403002"/>
            <a:ext cx="9443657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err="1"/>
              <a:t>optimizer_id_to_name</a:t>
            </a:r>
            <a:r>
              <a:rPr lang="en-US" sz="2200" dirty="0"/>
              <a:t> </a:t>
            </a:r>
            <a:r>
              <a:rPr lang="en-US" sz="2200" dirty="0">
                <a:solidFill>
                  <a:srgbClr val="FF0000"/>
                </a:solidFill>
              </a:rPr>
              <a:t>=</a:t>
            </a:r>
            <a:r>
              <a:rPr lang="en-US" sz="2200" dirty="0"/>
              <a:t> {1: '</a:t>
            </a:r>
            <a:r>
              <a:rPr lang="en-US" sz="2200" dirty="0" err="1"/>
              <a:t>sgd</a:t>
            </a:r>
            <a:r>
              <a:rPr lang="en-US" sz="2200" dirty="0"/>
              <a:t>', 2:'adam’} </a:t>
            </a:r>
          </a:p>
          <a:p>
            <a:endParaRPr lang="en-US" sz="2200" dirty="0"/>
          </a:p>
          <a:p>
            <a:r>
              <a:rPr lang="en-US" sz="2200" dirty="0"/>
              <a:t>domain_with_2_hyperparams </a:t>
            </a:r>
            <a:r>
              <a:rPr lang="en-US" sz="2200" dirty="0">
                <a:solidFill>
                  <a:srgbClr val="FF0000"/>
                </a:solidFill>
              </a:rPr>
              <a:t>=</a:t>
            </a:r>
            <a:r>
              <a:rPr lang="en-US" sz="2200" dirty="0"/>
              <a:t> </a:t>
            </a:r>
          </a:p>
          <a:p>
            <a:r>
              <a:rPr lang="en-US" sz="2200" dirty="0"/>
              <a:t>	[{'name': '</a:t>
            </a:r>
            <a:r>
              <a:rPr lang="en-US" sz="2200" dirty="0" err="1"/>
              <a:t>learning_rate</a:t>
            </a:r>
            <a:r>
              <a:rPr lang="en-US" sz="2200" dirty="0"/>
              <a:t>', 'type': 'continuous', 'domain': (0,1)}, </a:t>
            </a:r>
          </a:p>
          <a:p>
            <a:r>
              <a:rPr lang="en-US" sz="2200" dirty="0"/>
              <a:t>	 {'name': 'optimizer', 'type': 'discrete', 'domain': (1,2)}] </a:t>
            </a:r>
          </a:p>
          <a:p>
            <a:endParaRPr lang="en-US" sz="2200" dirty="0"/>
          </a:p>
          <a:p>
            <a:r>
              <a:rPr lang="en-US" sz="2200" dirty="0"/>
              <a:t>hyperparameter_optimizer2 </a:t>
            </a:r>
            <a:r>
              <a:rPr lang="en-US" sz="2200" dirty="0">
                <a:solidFill>
                  <a:srgbClr val="FF0000"/>
                </a:solidFill>
              </a:rPr>
              <a:t>=</a:t>
            </a:r>
            <a:r>
              <a:rPr lang="en-US" sz="2200" dirty="0"/>
              <a:t> </a:t>
            </a:r>
            <a:r>
              <a:rPr lang="en-US" sz="2200" dirty="0" err="1"/>
              <a:t>GPyOpt.methods.BayesianOptimization</a:t>
            </a:r>
            <a:r>
              <a:rPr lang="en-US" sz="2200" dirty="0"/>
              <a:t>(</a:t>
            </a:r>
          </a:p>
          <a:p>
            <a:r>
              <a:rPr lang="en-US" sz="2200" dirty="0"/>
              <a:t>	</a:t>
            </a:r>
            <a:r>
              <a:rPr lang="en-US" sz="2200" dirty="0">
                <a:solidFill>
                  <a:schemeClr val="accent2"/>
                </a:solidFill>
              </a:rPr>
              <a:t>f</a:t>
            </a:r>
            <a:r>
              <a:rPr lang="en-US" sz="2200" dirty="0"/>
              <a:t> </a:t>
            </a:r>
            <a:r>
              <a:rPr lang="en-US" sz="2200" dirty="0">
                <a:solidFill>
                  <a:srgbClr val="FF0000"/>
                </a:solidFill>
              </a:rPr>
              <a:t>= </a:t>
            </a:r>
            <a:r>
              <a:rPr lang="en-US" sz="2200" dirty="0" err="1"/>
              <a:t>hpo_objective_function</a:t>
            </a:r>
            <a:r>
              <a:rPr lang="en-US" sz="2200" dirty="0"/>
              <a:t>, </a:t>
            </a:r>
          </a:p>
          <a:p>
            <a:r>
              <a:rPr lang="en-US" sz="2200" dirty="0"/>
              <a:t>	domain </a:t>
            </a:r>
            <a:r>
              <a:rPr lang="en-US" sz="2200" dirty="0">
                <a:solidFill>
                  <a:srgbClr val="FF0000"/>
                </a:solidFill>
              </a:rPr>
              <a:t>= </a:t>
            </a:r>
            <a:r>
              <a:rPr lang="en-US" sz="2200" dirty="0"/>
              <a:t>domain_with_2_hyperparams)) </a:t>
            </a:r>
          </a:p>
          <a:p>
            <a:endParaRPr lang="en-US" sz="2200" dirty="0"/>
          </a:p>
          <a:p>
            <a:r>
              <a:rPr lang="en-US" sz="2200" dirty="0"/>
              <a:t>hyperparameter_optimizer2.run_optimization() </a:t>
            </a:r>
            <a:br>
              <a:rPr lang="en-US" sz="2200" dirty="0"/>
            </a:br>
            <a:br>
              <a:rPr lang="en-US" sz="2200" dirty="0"/>
            </a:br>
            <a:endParaRPr lang="en-US" sz="2200" dirty="0"/>
          </a:p>
          <a:p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3663022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0F5DD1F-2A42-BD4F-BAD8-F693F3AAB7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67B6BA-7C92-0146-B16F-6CC4B92FB59C}" type="datetime1">
              <a:rPr lang="en-US" smtClean="0"/>
              <a:t>3/6/19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B1D511-CF80-FB41-A6C7-C403353A46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E5769-071A-4802-A81A-7DE9AD3F6647}" type="slidenum">
              <a:rPr lang="en-US" smtClean="0"/>
              <a:t>35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9D38C8-1102-504B-9C6A-1BD2DDEAE6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3478" y="1272248"/>
            <a:ext cx="8251687" cy="544922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F51601F-DE49-C74E-88AD-353E9481A2F6}"/>
              </a:ext>
            </a:extLst>
          </p:cNvPr>
          <p:cNvSpPr/>
          <p:nvPr/>
        </p:nvSpPr>
        <p:spPr>
          <a:xfrm>
            <a:off x="838200" y="277166"/>
            <a:ext cx="9379226" cy="995082"/>
          </a:xfrm>
          <a:prstGeom prst="rect">
            <a:avLst/>
          </a:prstGeom>
          <a:solidFill>
            <a:schemeClr val="accent6">
              <a:lumMod val="60000"/>
              <a:lumOff val="40000"/>
              <a:alpha val="1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18867D-9C74-904E-93C3-35245ED9EDC0}"/>
              </a:ext>
            </a:extLst>
          </p:cNvPr>
          <p:cNvSpPr txBox="1"/>
          <p:nvPr/>
        </p:nvSpPr>
        <p:spPr>
          <a:xfrm>
            <a:off x="1169924" y="543875"/>
            <a:ext cx="62446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hyperparameter_optimizer.plot_acquisition</a:t>
            </a:r>
            <a:r>
              <a:rPr lang="en-US" sz="2400" dirty="0"/>
              <a:t>() </a:t>
            </a:r>
          </a:p>
        </p:txBody>
      </p:sp>
    </p:spTree>
    <p:extLst>
      <p:ext uri="{BB962C8B-B14F-4D97-AF65-F5344CB8AC3E}">
        <p14:creationId xmlns:p14="http://schemas.microsoft.com/office/powerpoint/2010/main" val="39217474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74636-29A2-324E-964E-89F6CDF4D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Xfer with Gluon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7C3EF1-711E-DA40-8C02-E87995C9A3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AFE5D-A956-4140-BC20-D77775E264F7}" type="datetime1">
              <a:rPr lang="en-US" smtClean="0"/>
              <a:t>3/6/19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B64403-683D-0E4E-893E-64C6FCD55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E5769-071A-4802-A81A-7DE9AD3F6647}" type="slidenum">
              <a:rPr lang="en-US" smtClean="0"/>
              <a:t>36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0C44CE5-3196-714C-9506-D36DEC6A35AC}"/>
              </a:ext>
            </a:extLst>
          </p:cNvPr>
          <p:cNvSpPr/>
          <p:nvPr/>
        </p:nvSpPr>
        <p:spPr>
          <a:xfrm>
            <a:off x="838200" y="2492679"/>
            <a:ext cx="10484285" cy="1108092"/>
          </a:xfrm>
          <a:prstGeom prst="rect">
            <a:avLst/>
          </a:prstGeom>
          <a:solidFill>
            <a:schemeClr val="accent6">
              <a:lumMod val="60000"/>
              <a:lumOff val="40000"/>
              <a:alpha val="1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rtlCol="0" anchor="ctr"/>
          <a:lstStyle/>
          <a:p>
            <a:r>
              <a:rPr lang="en-US" sz="2000" dirty="0">
                <a:solidFill>
                  <a:schemeClr val="tx1"/>
                </a:solidFill>
              </a:rPr>
              <a:t>net </a:t>
            </a:r>
            <a:r>
              <a:rPr lang="en-US" sz="2000" dirty="0">
                <a:solidFill>
                  <a:srgbClr val="FF0000"/>
                </a:solidFill>
              </a:rPr>
              <a:t>=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gluon.nn.HybridSequential</a:t>
            </a:r>
            <a:r>
              <a:rPr lang="en-US" sz="2000" dirty="0">
                <a:solidFill>
                  <a:schemeClr val="tx1"/>
                </a:solidFill>
              </a:rPr>
              <a:t>()</a:t>
            </a:r>
          </a:p>
          <a:p>
            <a:r>
              <a:rPr lang="en-US" sz="2000" dirty="0">
                <a:solidFill>
                  <a:schemeClr val="tx1"/>
                </a:solidFill>
              </a:rPr>
              <a:t>…</a:t>
            </a:r>
          </a:p>
          <a:p>
            <a:r>
              <a:rPr lang="en-US" sz="2000" dirty="0" err="1">
                <a:solidFill>
                  <a:schemeClr val="tx1"/>
                </a:solidFill>
              </a:rPr>
              <a:t>net.hybridize</a:t>
            </a:r>
            <a:r>
              <a:rPr lang="en-US" sz="2000" dirty="0">
                <a:solidFill>
                  <a:schemeClr val="tx1"/>
                </a:solidFill>
              </a:rPr>
              <a:t>()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F581BD9-15E3-D242-A320-3026A67E3F98}"/>
              </a:ext>
            </a:extLst>
          </p:cNvPr>
          <p:cNvSpPr txBox="1">
            <a:spLocks/>
          </p:cNvSpPr>
          <p:nvPr/>
        </p:nvSpPr>
        <p:spPr>
          <a:xfrm>
            <a:off x="806885" y="1377902"/>
            <a:ext cx="10515600" cy="9927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Gluon models can be used with Xfer provided they use </a:t>
            </a:r>
            <a:r>
              <a:rPr lang="en-US" dirty="0" err="1"/>
              <a:t>HybridBlocks</a:t>
            </a:r>
            <a:r>
              <a:rPr lang="en-US" dirty="0"/>
              <a:t> so that the symbol can be extracted.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194092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74636-29A2-324E-964E-89F6CDF4D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Xfer with Gluon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475918-B891-C548-9948-37B5DD67F0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6885" y="4133481"/>
            <a:ext cx="10515600" cy="992731"/>
          </a:xfrm>
        </p:spPr>
        <p:txBody>
          <a:bodyPr/>
          <a:lstStyle/>
          <a:p>
            <a:r>
              <a:rPr lang="en-US" dirty="0"/>
              <a:t>The Gluon model (block) is then converted into a model (symbol)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7C3EF1-711E-DA40-8C02-E87995C9A3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AFE5D-A956-4140-BC20-D77775E264F7}" type="datetime1">
              <a:rPr lang="en-US" smtClean="0"/>
              <a:t>3/6/19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B64403-683D-0E4E-893E-64C6FCD55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E5769-071A-4802-A81A-7DE9AD3F6647}" type="slidenum">
              <a:rPr lang="en-US" smtClean="0"/>
              <a:t>37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0C44CE5-3196-714C-9506-D36DEC6A35AC}"/>
              </a:ext>
            </a:extLst>
          </p:cNvPr>
          <p:cNvSpPr/>
          <p:nvPr/>
        </p:nvSpPr>
        <p:spPr>
          <a:xfrm>
            <a:off x="838200" y="2492679"/>
            <a:ext cx="10484285" cy="1108092"/>
          </a:xfrm>
          <a:prstGeom prst="rect">
            <a:avLst/>
          </a:prstGeom>
          <a:solidFill>
            <a:schemeClr val="accent6">
              <a:lumMod val="60000"/>
              <a:lumOff val="40000"/>
              <a:alpha val="1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rtlCol="0" anchor="ctr"/>
          <a:lstStyle/>
          <a:p>
            <a:r>
              <a:rPr lang="en-US" sz="2000" dirty="0">
                <a:solidFill>
                  <a:schemeClr val="tx1"/>
                </a:solidFill>
              </a:rPr>
              <a:t>net </a:t>
            </a:r>
            <a:r>
              <a:rPr lang="en-US" sz="2000" dirty="0">
                <a:solidFill>
                  <a:srgbClr val="FF0000"/>
                </a:solidFill>
              </a:rPr>
              <a:t>=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gluon.nn.HybridSequential</a:t>
            </a:r>
            <a:r>
              <a:rPr lang="en-US" sz="2000" dirty="0">
                <a:solidFill>
                  <a:schemeClr val="tx1"/>
                </a:solidFill>
              </a:rPr>
              <a:t>()</a:t>
            </a:r>
          </a:p>
          <a:p>
            <a:r>
              <a:rPr lang="en-US" sz="2000" dirty="0">
                <a:solidFill>
                  <a:schemeClr val="tx1"/>
                </a:solidFill>
              </a:rPr>
              <a:t>…</a:t>
            </a:r>
          </a:p>
          <a:p>
            <a:r>
              <a:rPr lang="en-US" sz="2000" dirty="0" err="1">
                <a:solidFill>
                  <a:schemeClr val="tx1"/>
                </a:solidFill>
              </a:rPr>
              <a:t>net.hybridize</a:t>
            </a:r>
            <a:r>
              <a:rPr lang="en-US" sz="2000" dirty="0">
                <a:solidFill>
                  <a:schemeClr val="tx1"/>
                </a:solidFill>
              </a:rPr>
              <a:t>()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F581BD9-15E3-D242-A320-3026A67E3F98}"/>
              </a:ext>
            </a:extLst>
          </p:cNvPr>
          <p:cNvSpPr txBox="1">
            <a:spLocks/>
          </p:cNvSpPr>
          <p:nvPr/>
        </p:nvSpPr>
        <p:spPr>
          <a:xfrm>
            <a:off x="806885" y="1377902"/>
            <a:ext cx="10515600" cy="9927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Gluon models can be used with Xfer provided they use </a:t>
            </a:r>
            <a:r>
              <a:rPr lang="en-US" dirty="0" err="1"/>
              <a:t>HybridBlocks</a:t>
            </a:r>
            <a:r>
              <a:rPr lang="en-US" dirty="0"/>
              <a:t> so that the symbol can be extracted.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A08C398-359D-9540-A338-0D6A4BAC00B6}"/>
              </a:ext>
            </a:extLst>
          </p:cNvPr>
          <p:cNvSpPr/>
          <p:nvPr/>
        </p:nvSpPr>
        <p:spPr>
          <a:xfrm>
            <a:off x="806885" y="4629846"/>
            <a:ext cx="10484285" cy="1445277"/>
          </a:xfrm>
          <a:prstGeom prst="rect">
            <a:avLst/>
          </a:prstGeom>
          <a:solidFill>
            <a:schemeClr val="accent6">
              <a:lumMod val="60000"/>
              <a:lumOff val="40000"/>
              <a:alpha val="1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rtlCol="0" anchor="ctr"/>
          <a:lstStyle/>
          <a:p>
            <a:r>
              <a:rPr lang="en-US" sz="2000" dirty="0" err="1">
                <a:solidFill>
                  <a:schemeClr val="tx1"/>
                </a:solidFill>
              </a:rPr>
              <a:t>sym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>
                <a:solidFill>
                  <a:srgbClr val="FF0000"/>
                </a:solidFill>
              </a:rPr>
              <a:t>=</a:t>
            </a:r>
            <a:r>
              <a:rPr lang="en-US" sz="2000" dirty="0">
                <a:solidFill>
                  <a:schemeClr val="tx1"/>
                </a:solidFill>
              </a:rPr>
              <a:t> block(data)</a:t>
            </a:r>
          </a:p>
          <a:p>
            <a:r>
              <a:rPr lang="en-US" sz="2000" dirty="0" err="1">
                <a:solidFill>
                  <a:schemeClr val="tx1"/>
                </a:solidFill>
              </a:rPr>
              <a:t>args</a:t>
            </a:r>
            <a:r>
              <a:rPr lang="en-US" sz="2000" dirty="0">
                <a:solidFill>
                  <a:schemeClr val="tx1"/>
                </a:solidFill>
              </a:rPr>
              <a:t>, </a:t>
            </a:r>
            <a:r>
              <a:rPr lang="en-US" sz="2000" dirty="0" err="1">
                <a:solidFill>
                  <a:schemeClr val="tx1"/>
                </a:solidFill>
              </a:rPr>
              <a:t>auxs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>
                <a:solidFill>
                  <a:srgbClr val="FF0000"/>
                </a:solidFill>
              </a:rPr>
              <a:t>=</a:t>
            </a:r>
            <a:r>
              <a:rPr lang="en-US" sz="2000" dirty="0">
                <a:solidFill>
                  <a:schemeClr val="tx1"/>
                </a:solidFill>
              </a:rPr>
              <a:t> block2symbol(</a:t>
            </a:r>
            <a:r>
              <a:rPr lang="en-US" sz="2000" dirty="0" err="1">
                <a:solidFill>
                  <a:schemeClr val="tx1"/>
                </a:solidFill>
              </a:rPr>
              <a:t>block.collect_params</a:t>
            </a:r>
            <a:r>
              <a:rPr lang="en-US" sz="2000" dirty="0">
                <a:solidFill>
                  <a:schemeClr val="tx1"/>
                </a:solidFill>
              </a:rPr>
              <a:t>())</a:t>
            </a:r>
          </a:p>
          <a:p>
            <a:r>
              <a:rPr lang="en-US" sz="2000" dirty="0">
                <a:solidFill>
                  <a:schemeClr val="tx1"/>
                </a:solidFill>
              </a:rPr>
              <a:t>model </a:t>
            </a:r>
            <a:r>
              <a:rPr lang="en-US" sz="2000" dirty="0">
                <a:solidFill>
                  <a:srgbClr val="FF0000"/>
                </a:solidFill>
              </a:rPr>
              <a:t>=</a:t>
            </a:r>
            <a:r>
              <a:rPr lang="en-US" sz="2000" dirty="0">
                <a:solidFill>
                  <a:schemeClr val="tx1"/>
                </a:solidFill>
              </a:rPr>
              <a:t> symbol2model(</a:t>
            </a:r>
            <a:r>
              <a:rPr lang="en-US" sz="2000" dirty="0" err="1">
                <a:solidFill>
                  <a:schemeClr val="tx1"/>
                </a:solidFill>
              </a:rPr>
              <a:t>sym</a:t>
            </a:r>
            <a:r>
              <a:rPr lang="en-US" sz="2000" dirty="0">
                <a:solidFill>
                  <a:schemeClr val="tx1"/>
                </a:solidFill>
              </a:rPr>
              <a:t>, data)</a:t>
            </a:r>
          </a:p>
          <a:p>
            <a:r>
              <a:rPr lang="en-US" sz="2000" dirty="0" err="1">
                <a:solidFill>
                  <a:schemeClr val="tx1"/>
                </a:solidFill>
              </a:rPr>
              <a:t>model.set_params</a:t>
            </a:r>
            <a:r>
              <a:rPr lang="en-US" sz="2000" dirty="0">
                <a:solidFill>
                  <a:schemeClr val="tx1"/>
                </a:solidFill>
              </a:rPr>
              <a:t>(</a:t>
            </a:r>
            <a:r>
              <a:rPr lang="en-US" sz="2000" dirty="0" err="1">
                <a:solidFill>
                  <a:schemeClr val="tx1"/>
                </a:solidFill>
              </a:rPr>
              <a:t>args</a:t>
            </a:r>
            <a:r>
              <a:rPr lang="en-US" sz="2000" dirty="0">
                <a:solidFill>
                  <a:schemeClr val="tx1"/>
                </a:solidFill>
              </a:rPr>
              <a:t>, </a:t>
            </a:r>
            <a:r>
              <a:rPr lang="en-US" sz="2000" dirty="0" err="1">
                <a:solidFill>
                  <a:schemeClr val="tx1"/>
                </a:solidFill>
              </a:rPr>
              <a:t>auxs</a:t>
            </a:r>
            <a:r>
              <a:rPr lang="en-US" sz="2000" dirty="0">
                <a:solidFill>
                  <a:schemeClr val="tx1"/>
                </a:solidFill>
              </a:rPr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87665519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5F1145-9B77-9947-9145-0532D15D3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Transfer through meta-learning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DDAA75-16BC-9140-971F-5F540BD487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Learning to learn  </a:t>
            </a:r>
          </a:p>
          <a:p>
            <a:endParaRPr lang="en-US" dirty="0"/>
          </a:p>
          <a:p>
            <a:r>
              <a:rPr lang="en-US" dirty="0"/>
              <a:t>Related to multi-task learning </a:t>
            </a:r>
          </a:p>
          <a:p>
            <a:endParaRPr lang="en-US" dirty="0"/>
          </a:p>
          <a:p>
            <a:r>
              <a:rPr lang="en-US" dirty="0"/>
              <a:t>Our approach: transfer knowledge across learning </a:t>
            </a:r>
            <a:r>
              <a:rPr lang="en-US" i="1" dirty="0"/>
              <a:t>processes</a:t>
            </a:r>
          </a:p>
          <a:p>
            <a:pPr lvl="1"/>
            <a:r>
              <a:rPr lang="en-US" dirty="0"/>
              <a:t>Transfer learning in a higher level of abstraction</a:t>
            </a:r>
          </a:p>
          <a:p>
            <a:pPr lvl="1"/>
            <a:r>
              <a:rPr lang="en-US" dirty="0"/>
              <a:t>Transfer learning among typically many tasks</a:t>
            </a:r>
          </a:p>
          <a:p>
            <a:pPr lvl="1"/>
            <a:r>
              <a:rPr lang="en-US" dirty="0"/>
              <a:t>All task sub-models act as source and target models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828069-752F-3742-B953-B548DACD9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AFE5D-A956-4140-BC20-D77775E264F7}" type="datetime1">
              <a:rPr lang="en-US" smtClean="0"/>
              <a:t>3/6/19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14264C-6926-F74E-8B3D-9850352DF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E5769-071A-4802-A81A-7DE9AD3F6647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4388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9D8326-CF72-274A-A14C-3CFB05864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Meta-learning or multi-task learning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E13A0B-DC64-404D-807E-24492A7B7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AFE5D-A956-4140-BC20-D77775E264F7}" type="datetime1">
              <a:rPr lang="en-US" smtClean="0"/>
              <a:t>3/6/19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144775-4460-044D-A11A-F03CB38AD1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E5769-071A-4802-A81A-7DE9AD3F6647}" type="slidenum">
              <a:rPr lang="en-US" smtClean="0"/>
              <a:t>39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438CC0-3EFC-E94D-A5B6-27AD99C080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6805" y="1517758"/>
            <a:ext cx="4117732" cy="24551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EACB507-3DBB-554B-9E3B-0A47C81D3A32}"/>
              </a:ext>
            </a:extLst>
          </p:cNvPr>
          <p:cNvSpPr txBox="1"/>
          <p:nvPr/>
        </p:nvSpPr>
        <p:spPr>
          <a:xfrm>
            <a:off x="6895862" y="4021761"/>
            <a:ext cx="4288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MAML approach by Chelsea Finn et al. 2017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6FD7AAC-14C1-684B-9EB7-DA83755178B6}"/>
                  </a:ext>
                </a:extLst>
              </p:cNvPr>
              <p:cNvSpPr txBox="1"/>
              <p:nvPr/>
            </p:nvSpPr>
            <p:spPr>
              <a:xfrm>
                <a:off x="832460" y="1643151"/>
                <a:ext cx="4603836" cy="15699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Optimize </a:t>
                </a:r>
                <a:r>
                  <a:rPr lang="el-GR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θ</a:t>
                </a:r>
                <a:r>
                  <a:rPr lang="el-GR" sz="2400" dirty="0"/>
                  <a:t> </a:t>
                </a:r>
                <a:r>
                  <a:rPr lang="en-US" sz="2400" dirty="0"/>
                  <a:t>such that on average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nor/>
                          </m:rPr>
                          <a:rPr lang="el-GR" sz="24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θ</m:t>
                        </m:r>
                      </m:e>
                      <m:sub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sz="2400" dirty="0"/>
                  <a:t> are as best as possible.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6FD7AAC-14C1-684B-9EB7-DA83755178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460" y="1643151"/>
                <a:ext cx="4603836" cy="1569917"/>
              </a:xfrm>
              <a:prstGeom prst="rect">
                <a:avLst/>
              </a:prstGeom>
              <a:blipFill>
                <a:blip r:embed="rId4"/>
                <a:stretch>
                  <a:fillRect l="-1653" t="-2400" r="-11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4505E091-9A93-7D47-B1D7-BA246BD072F4}"/>
              </a:ext>
            </a:extLst>
          </p:cNvPr>
          <p:cNvSpPr txBox="1"/>
          <p:nvPr/>
        </p:nvSpPr>
        <p:spPr>
          <a:xfrm>
            <a:off x="8767957" y="1157002"/>
            <a:ext cx="25232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/>
              <a:t>:  global initialization</a:t>
            </a:r>
          </a:p>
        </p:txBody>
      </p:sp>
    </p:spTree>
    <p:extLst>
      <p:ext uri="{BB962C8B-B14F-4D97-AF65-F5344CB8AC3E}">
        <p14:creationId xmlns:p14="http://schemas.microsoft.com/office/powerpoint/2010/main" val="17398099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C4C71B-6EF5-9C42-9876-25341BF03D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8545"/>
          </a:xfrm>
        </p:spPr>
        <p:txBody>
          <a:bodyPr>
            <a:noAutofit/>
          </a:bodyPr>
          <a:lstStyle/>
          <a:p>
            <a:r>
              <a:rPr lang="en-US" sz="3200" dirty="0"/>
              <a:t>Deep neural networks: hierarchical function definitions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E78C5D-233C-AE48-96BD-D16591DE58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E5769-071A-4802-A81A-7DE9AD3F6647}" type="slidenum">
              <a:rPr lang="en-US" smtClean="0"/>
              <a:t>4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7802A74-FB20-0B4F-A7D7-EEAD7CEDCAA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82" t="16127" r="10233" b="60391"/>
          <a:stretch/>
        </p:blipFill>
        <p:spPr>
          <a:xfrm>
            <a:off x="704537" y="1301853"/>
            <a:ext cx="10448145" cy="1611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51124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9D8326-CF72-274A-A14C-3CFB05864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Meta-learning or multi-task learning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E13A0B-DC64-404D-807E-24492A7B7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AFE5D-A956-4140-BC20-D77775E264F7}" type="datetime1">
              <a:rPr lang="en-US" smtClean="0"/>
              <a:t>3/6/19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144775-4460-044D-A11A-F03CB38AD1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E5769-071A-4802-A81A-7DE9AD3F6647}" type="slidenum">
              <a:rPr lang="en-US" smtClean="0"/>
              <a:t>40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438CC0-3EFC-E94D-A5B6-27AD99C080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6805" y="1517758"/>
            <a:ext cx="4117732" cy="24551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EACB507-3DBB-554B-9E3B-0A47C81D3A32}"/>
              </a:ext>
            </a:extLst>
          </p:cNvPr>
          <p:cNvSpPr txBox="1"/>
          <p:nvPr/>
        </p:nvSpPr>
        <p:spPr>
          <a:xfrm>
            <a:off x="6895862" y="4021761"/>
            <a:ext cx="4288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MAML approach by Chelsea Finn et al. 2017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6FD7AAC-14C1-684B-9EB7-DA83755178B6}"/>
                  </a:ext>
                </a:extLst>
              </p:cNvPr>
              <p:cNvSpPr txBox="1"/>
              <p:nvPr/>
            </p:nvSpPr>
            <p:spPr>
              <a:xfrm>
                <a:off x="832460" y="1643151"/>
                <a:ext cx="4603836" cy="23088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Optimize </a:t>
                </a:r>
                <a:r>
                  <a:rPr lang="el-GR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θ</a:t>
                </a:r>
                <a:r>
                  <a:rPr lang="el-GR" sz="2400" dirty="0"/>
                  <a:t> </a:t>
                </a:r>
                <a:r>
                  <a:rPr lang="en-US" sz="2400" dirty="0"/>
                  <a:t>such that on average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nor/>
                          </m:rPr>
                          <a:rPr lang="el-GR" sz="24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θ</m:t>
                        </m:r>
                      </m:e>
                      <m:sub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sz="2400" dirty="0"/>
                  <a:t> are as best as possible.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l-GR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θ</a:t>
                </a:r>
                <a:r>
                  <a:rPr lang="el-GR" sz="2400" dirty="0"/>
                  <a:t> </a:t>
                </a:r>
                <a:r>
                  <a:rPr lang="en-US" sz="2400" dirty="0"/>
                  <a:t>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nor/>
                          </m:rPr>
                          <a:rPr lang="el-GR" sz="24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θ</m:t>
                        </m:r>
                      </m:e>
                      <m:sub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sz="2400" dirty="0"/>
                  <a:t> are in the same space. So we can backprop.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6FD7AAC-14C1-684B-9EB7-DA83755178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460" y="1643151"/>
                <a:ext cx="4603836" cy="2308837"/>
              </a:xfrm>
              <a:prstGeom prst="rect">
                <a:avLst/>
              </a:prstGeom>
              <a:blipFill>
                <a:blip r:embed="rId4"/>
                <a:stretch>
                  <a:fillRect l="-1653" t="-1639" r="-1102" b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5881E8DC-2097-6045-8DF4-126252A4303A}"/>
              </a:ext>
            </a:extLst>
          </p:cNvPr>
          <p:cNvSpPr txBox="1"/>
          <p:nvPr/>
        </p:nvSpPr>
        <p:spPr>
          <a:xfrm>
            <a:off x="8767957" y="1157002"/>
            <a:ext cx="25232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/>
              <a:t>:  global initialization</a:t>
            </a:r>
          </a:p>
        </p:txBody>
      </p:sp>
    </p:spTree>
    <p:extLst>
      <p:ext uri="{BB962C8B-B14F-4D97-AF65-F5344CB8AC3E}">
        <p14:creationId xmlns:p14="http://schemas.microsoft.com/office/powerpoint/2010/main" val="376300065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9D8326-CF72-274A-A14C-3CFB05864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Meta-learning or multi-task learning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E13A0B-DC64-404D-807E-24492A7B7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AFE5D-A956-4140-BC20-D77775E264F7}" type="datetime1">
              <a:rPr lang="en-US" smtClean="0"/>
              <a:t>3/6/19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144775-4460-044D-A11A-F03CB38AD1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E5769-071A-4802-A81A-7DE9AD3F6647}" type="slidenum">
              <a:rPr lang="en-US" smtClean="0"/>
              <a:t>41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438CC0-3EFC-E94D-A5B6-27AD99C080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6805" y="1517758"/>
            <a:ext cx="4117732" cy="24551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EACB507-3DBB-554B-9E3B-0A47C81D3A32}"/>
              </a:ext>
            </a:extLst>
          </p:cNvPr>
          <p:cNvSpPr txBox="1"/>
          <p:nvPr/>
        </p:nvSpPr>
        <p:spPr>
          <a:xfrm>
            <a:off x="6895862" y="4021761"/>
            <a:ext cx="4288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MAML approach by Chelsea Finn et al. 2017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6FD7AAC-14C1-684B-9EB7-DA83755178B6}"/>
                  </a:ext>
                </a:extLst>
              </p:cNvPr>
              <p:cNvSpPr txBox="1"/>
              <p:nvPr/>
            </p:nvSpPr>
            <p:spPr>
              <a:xfrm>
                <a:off x="832460" y="1643151"/>
                <a:ext cx="4603836" cy="23088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Optimize </a:t>
                </a:r>
                <a:r>
                  <a:rPr lang="el-GR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θ</a:t>
                </a:r>
                <a:r>
                  <a:rPr lang="el-GR" sz="2400" dirty="0"/>
                  <a:t> </a:t>
                </a:r>
                <a:r>
                  <a:rPr lang="en-US" sz="2400" dirty="0"/>
                  <a:t>such that on average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nor/>
                          </m:rPr>
                          <a:rPr lang="el-GR" sz="24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θ</m:t>
                        </m:r>
                      </m:e>
                      <m:sub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sz="2400" dirty="0"/>
                  <a:t> are as best as possible.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l-GR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θ</a:t>
                </a:r>
                <a:r>
                  <a:rPr lang="el-GR" sz="2400" dirty="0"/>
                  <a:t> </a:t>
                </a:r>
                <a:r>
                  <a:rPr lang="en-US" sz="2400" dirty="0"/>
                  <a:t>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nor/>
                          </m:rPr>
                          <a:rPr lang="el-GR" sz="24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θ</m:t>
                        </m:r>
                      </m:e>
                      <m:sub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sz="2400" dirty="0"/>
                  <a:t> are in the same space. So we can backprop.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6FD7AAC-14C1-684B-9EB7-DA83755178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460" y="1643151"/>
                <a:ext cx="4603836" cy="2308837"/>
              </a:xfrm>
              <a:prstGeom prst="rect">
                <a:avLst/>
              </a:prstGeom>
              <a:blipFill>
                <a:blip r:embed="rId4"/>
                <a:stretch>
                  <a:fillRect l="-1653" t="-1639" r="-1102" b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D61FD686-F6B4-F242-88ED-E3BD8924F86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866" t="43039" r="6129" b="28980"/>
          <a:stretch/>
        </p:blipFill>
        <p:spPr>
          <a:xfrm>
            <a:off x="1265129" y="5118184"/>
            <a:ext cx="4910201" cy="87342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B9EDE1E-48AA-E24E-80CC-EA7E5FAB9FE9}"/>
              </a:ext>
            </a:extLst>
          </p:cNvPr>
          <p:cNvSpPr txBox="1"/>
          <p:nvPr/>
        </p:nvSpPr>
        <p:spPr>
          <a:xfrm>
            <a:off x="8767957" y="1157002"/>
            <a:ext cx="25232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/>
              <a:t>:  global initialization</a:t>
            </a:r>
          </a:p>
        </p:txBody>
      </p:sp>
    </p:spTree>
    <p:extLst>
      <p:ext uri="{BB962C8B-B14F-4D97-AF65-F5344CB8AC3E}">
        <p14:creationId xmlns:p14="http://schemas.microsoft.com/office/powerpoint/2010/main" val="118325279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9D8326-CF72-274A-A14C-3CFB05864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Meta-learning or multi-task learning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E13A0B-DC64-404D-807E-24492A7B7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AFE5D-A956-4140-BC20-D77775E264F7}" type="datetime1">
              <a:rPr lang="en-US" smtClean="0"/>
              <a:t>3/6/19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144775-4460-044D-A11A-F03CB38AD1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E5769-071A-4802-A81A-7DE9AD3F6647}" type="slidenum">
              <a:rPr lang="en-US" smtClean="0"/>
              <a:t>42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438CC0-3EFC-E94D-A5B6-27AD99C080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6805" y="1517758"/>
            <a:ext cx="4117732" cy="24551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EACB507-3DBB-554B-9E3B-0A47C81D3A32}"/>
              </a:ext>
            </a:extLst>
          </p:cNvPr>
          <p:cNvSpPr txBox="1"/>
          <p:nvPr/>
        </p:nvSpPr>
        <p:spPr>
          <a:xfrm>
            <a:off x="6895862" y="4059339"/>
            <a:ext cx="39894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FF0000"/>
                </a:solidFill>
              </a:rPr>
              <a:t>Leap approach by </a:t>
            </a:r>
            <a:r>
              <a:rPr lang="en-US" i="1" dirty="0" err="1">
                <a:solidFill>
                  <a:srgbClr val="FF0000"/>
                </a:solidFill>
              </a:rPr>
              <a:t>Flennerhag</a:t>
            </a:r>
            <a:r>
              <a:rPr lang="en-US" i="1" dirty="0">
                <a:solidFill>
                  <a:srgbClr val="FF0000"/>
                </a:solidFill>
              </a:rPr>
              <a:t> et al. 2019</a:t>
            </a:r>
          </a:p>
          <a:p>
            <a:r>
              <a:rPr lang="en-US" i="1" dirty="0">
                <a:solidFill>
                  <a:srgbClr val="FF0000"/>
                </a:solidFill>
              </a:rPr>
              <a:t>(in </a:t>
            </a:r>
            <a:r>
              <a:rPr lang="en-US" b="1" i="1" dirty="0">
                <a:solidFill>
                  <a:srgbClr val="FF0000"/>
                </a:solidFill>
              </a:rPr>
              <a:t>Xfer</a:t>
            </a:r>
            <a:r>
              <a:rPr lang="en-US" i="1" dirty="0">
                <a:solidFill>
                  <a:srgbClr val="FF0000"/>
                </a:solidFill>
              </a:rPr>
              <a:t> soon!)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6FD7AAC-14C1-684B-9EB7-DA83755178B6}"/>
                  </a:ext>
                </a:extLst>
              </p:cNvPr>
              <p:cNvSpPr txBox="1"/>
              <p:nvPr/>
            </p:nvSpPr>
            <p:spPr>
              <a:xfrm>
                <a:off x="832460" y="1643151"/>
                <a:ext cx="4557769" cy="23090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Optimize </a:t>
                </a:r>
                <a:r>
                  <a:rPr lang="el-GR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θ</a:t>
                </a:r>
                <a:r>
                  <a:rPr lang="el-GR" sz="2400" dirty="0"/>
                  <a:t> </a:t>
                </a:r>
                <a:r>
                  <a:rPr lang="en-US" sz="2400" dirty="0"/>
                  <a:t>such that on average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nor/>
                          </m:rPr>
                          <a:rPr lang="el-GR" sz="24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θ</m:t>
                        </m:r>
                      </m:e>
                      <m:sub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sz="2400" dirty="0"/>
                  <a:t> is as best as possible </a:t>
                </a:r>
                <a:r>
                  <a:rPr lang="en-US" sz="2400" dirty="0">
                    <a:solidFill>
                      <a:srgbClr val="FF0000"/>
                    </a:solidFill>
                  </a:rPr>
                  <a:t>and</a:t>
                </a:r>
                <a:r>
                  <a:rPr lang="en-US" sz="2400" dirty="0"/>
                  <a:t> </a:t>
                </a:r>
                <a:br>
                  <a:rPr lang="en-US" sz="2400" dirty="0"/>
                </a:br>
                <a:r>
                  <a:rPr lang="el-GR" sz="2400" i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θ</a:t>
                </a:r>
                <a:r>
                  <a:rPr lang="el-GR" sz="2400" dirty="0">
                    <a:solidFill>
                      <a:srgbClr val="FF0000"/>
                    </a:solidFill>
                  </a:rPr>
                  <a:t> </a:t>
                </a:r>
                <a:r>
                  <a:rPr lang="el-GR" sz="2400" dirty="0">
                    <a:solidFill>
                      <a:srgbClr val="FF0000"/>
                    </a:solidFill>
                    <a:sym typeface="Wingdings" pitchFamily="2" charset="2"/>
                  </a:rPr>
                  <a:t>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nor/>
                          </m:rPr>
                          <a:rPr lang="el-GR" sz="2400" i="1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θ</m:t>
                        </m:r>
                      </m:e>
                      <m:sub>
                        <m:r>
                          <a:rPr lang="en-US" sz="2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l-GR" sz="2400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dirty="0">
                    <a:solidFill>
                      <a:srgbClr val="FF0000"/>
                    </a:solidFill>
                  </a:rPr>
                  <a:t>is as short as possible. </a:t>
                </a:r>
              </a:p>
              <a:p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l-GR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θ</a:t>
                </a:r>
                <a:r>
                  <a:rPr lang="el-GR" sz="2400" dirty="0"/>
                  <a:t> </a:t>
                </a:r>
                <a:r>
                  <a:rPr lang="en-US" sz="2400" dirty="0"/>
                  <a:t>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nor/>
                          </m:rPr>
                          <a:rPr lang="el-GR" sz="24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θ</m:t>
                        </m:r>
                      </m:e>
                      <m:sub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sz="2400" dirty="0"/>
                  <a:t> are in the same space. So we can backprop.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6FD7AAC-14C1-684B-9EB7-DA83755178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460" y="1643151"/>
                <a:ext cx="4557769" cy="2309094"/>
              </a:xfrm>
              <a:prstGeom prst="rect">
                <a:avLst/>
              </a:prstGeom>
              <a:blipFill>
                <a:blip r:embed="rId4"/>
                <a:stretch>
                  <a:fillRect l="-1671" t="-1639" r="-2228" b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D61FD686-F6B4-F242-88ED-E3BD8924F86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866" t="43039" r="6129" b="28980"/>
          <a:stretch/>
        </p:blipFill>
        <p:spPr>
          <a:xfrm>
            <a:off x="1265129" y="5118184"/>
            <a:ext cx="4910201" cy="87342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BFD2DC7-6EFC-B347-8CA0-A46F94EC1B1E}"/>
              </a:ext>
            </a:extLst>
          </p:cNvPr>
          <p:cNvSpPr txBox="1"/>
          <p:nvPr/>
        </p:nvSpPr>
        <p:spPr>
          <a:xfrm>
            <a:off x="1265129" y="438411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3CE7805-2D51-CA46-9034-8775F38D08C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4996" t="60430" r="5775" b="15115"/>
          <a:stretch/>
        </p:blipFill>
        <p:spPr>
          <a:xfrm>
            <a:off x="6197678" y="4892333"/>
            <a:ext cx="1396368" cy="99352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434EBDA-0182-7448-A76A-023D10052BAE}"/>
                  </a:ext>
                </a:extLst>
              </p:cNvPr>
              <p:cNvSpPr txBox="1"/>
              <p:nvPr/>
            </p:nvSpPr>
            <p:spPr>
              <a:xfrm>
                <a:off x="8604952" y="3033463"/>
                <a:ext cx="446276" cy="4010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sSub>
                            <m:sSubPr>
                              <m:ctrlPr>
                                <a:rPr lang="el-GR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434EBDA-0182-7448-A76A-023D10052B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4952" y="3033463"/>
                <a:ext cx="446276" cy="401072"/>
              </a:xfrm>
              <a:prstGeom prst="rect">
                <a:avLst/>
              </a:prstGeom>
              <a:blipFill>
                <a:blip r:embed="rId7"/>
                <a:stretch>
                  <a:fillRect l="-13889" b="-156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E6363A3-5E34-4848-8226-395F9A348A44}"/>
                  </a:ext>
                </a:extLst>
              </p:cNvPr>
              <p:cNvSpPr txBox="1"/>
              <p:nvPr/>
            </p:nvSpPr>
            <p:spPr>
              <a:xfrm>
                <a:off x="9189622" y="3382465"/>
                <a:ext cx="446276" cy="4010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sSub>
                            <m:sSubPr>
                              <m:ctrlPr>
                                <a:rPr lang="el-GR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E6363A3-5E34-4848-8226-395F9A348A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9622" y="3382465"/>
                <a:ext cx="446276" cy="401072"/>
              </a:xfrm>
              <a:prstGeom prst="rect">
                <a:avLst/>
              </a:prstGeom>
              <a:blipFill>
                <a:blip r:embed="rId8"/>
                <a:stretch>
                  <a:fillRect l="-13889" b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D8C0BC0-2993-BE48-9197-73AF18D269D3}"/>
                  </a:ext>
                </a:extLst>
              </p:cNvPr>
              <p:cNvSpPr txBox="1"/>
              <p:nvPr/>
            </p:nvSpPr>
            <p:spPr>
              <a:xfrm>
                <a:off x="9666378" y="2948598"/>
                <a:ext cx="446276" cy="4028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sSub>
                            <m:sSubPr>
                              <m:ctrlPr>
                                <a:rPr lang="el-GR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D8C0BC0-2993-BE48-9197-73AF18D269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6378" y="2948598"/>
                <a:ext cx="446276" cy="402803"/>
              </a:xfrm>
              <a:prstGeom prst="rect">
                <a:avLst/>
              </a:prstGeom>
              <a:blipFill>
                <a:blip r:embed="rId9"/>
                <a:stretch>
                  <a:fillRect l="-13889" b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A1D25280-39B4-644B-A3B8-B3EE74CE63BA}"/>
              </a:ext>
            </a:extLst>
          </p:cNvPr>
          <p:cNvSpPr txBox="1"/>
          <p:nvPr/>
        </p:nvSpPr>
        <p:spPr>
          <a:xfrm>
            <a:off x="8767957" y="1157002"/>
            <a:ext cx="25232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/>
              <a:t>:  global initialization</a:t>
            </a:r>
          </a:p>
        </p:txBody>
      </p:sp>
    </p:spTree>
    <p:extLst>
      <p:ext uri="{BB962C8B-B14F-4D97-AF65-F5344CB8AC3E}">
        <p14:creationId xmlns:p14="http://schemas.microsoft.com/office/powerpoint/2010/main" val="345906500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9A94EA-1A11-C34E-9F9B-2C0A9F7D21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908FA9-1F50-1C46-B426-4271358F542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Start with initial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nor/>
                          </m:rPr>
                          <a:rPr lang="el-GR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θ</m:t>
                        </m:r>
                      </m:e>
                      <m:sub/>
                      <m:sup/>
                    </m:sSubSup>
                  </m:oMath>
                </a14:m>
                <a:endParaRPr lang="el-GR" dirty="0"/>
              </a:p>
              <a:p>
                <a:r>
                  <a:rPr lang="en-US" dirty="0"/>
                  <a:t>for </a:t>
                </a:r>
                <a:r>
                  <a:rPr lang="en-US" i="1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meta_steps</a:t>
                </a:r>
                <a:r>
                  <a:rPr lang="en-US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1, 2…. </a:t>
                </a:r>
                <a:r>
                  <a:rPr lang="en-US" dirty="0"/>
                  <a:t>: </a:t>
                </a:r>
              </a:p>
              <a:p>
                <a:pPr lvl="1"/>
                <a:r>
                  <a:rPr lang="en-US" dirty="0"/>
                  <a:t>Take a batch of instances per task</a:t>
                </a:r>
              </a:p>
              <a:p>
                <a:pPr lvl="1"/>
                <a:r>
                  <a:rPr lang="en-US" dirty="0"/>
                  <a:t>Update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nor/>
                          </m:rPr>
                          <a:rPr lang="el-GR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θ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/>
                    </m:sSubSup>
                  </m:oMath>
                </a14:m>
                <a:r>
                  <a:rPr lang="el-GR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nor/>
                          </m:rPr>
                          <a:rPr lang="el-GR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θ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/>
                    </m:sSubSup>
                  </m:oMath>
                </a14:m>
                <a:r>
                  <a:rPr lang="el-GR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 …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nor/>
                          </m:rPr>
                          <a:rPr lang="el-GR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θ</m:t>
                        </m:r>
                      </m:e>
                      <m:sub>
                        <m:r>
                          <a:rPr lang="el-GR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𝜏</m:t>
                        </m:r>
                      </m:sub>
                      <m:sup/>
                    </m:sSubSup>
                  </m:oMath>
                </a14:m>
                <a:r>
                  <a:rPr lang="el-GR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dirty="0"/>
                  <a:t>using each task’s loss function individually</a:t>
                </a:r>
              </a:p>
              <a:p>
                <a:pPr lvl="1"/>
                <a:r>
                  <a:rPr lang="en-US" dirty="0"/>
                  <a:t>Update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nor/>
                          </m:rPr>
                          <a:rPr lang="el-GR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θ</m:t>
                        </m:r>
                      </m:e>
                      <m:sub/>
                      <m:sup/>
                    </m:sSubSup>
                  </m:oMath>
                </a14:m>
                <a:r>
                  <a:rPr lang="en-US" dirty="0"/>
                  <a:t>such that the average of all tasks’ losses is minimized </a:t>
                </a:r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908FA9-1F50-1C46-B426-4271358F54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11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CE830A-2DD8-EE43-B468-FCB36A5EBB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AFE5D-A956-4140-BC20-D77775E264F7}" type="datetime1">
              <a:rPr lang="en-US" smtClean="0"/>
              <a:t>3/6/19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FFC018-94B6-D74B-AC7E-67D82BDD5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E5769-071A-4802-A81A-7DE9AD3F6647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85798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64DEC5-3A37-7247-957F-8F84E2F10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Leap balances gradient paths from all tasks…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5BE28D4-B443-8D43-AE33-54A4CCA1E7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8949" t="38397" r="18215" b="36059"/>
          <a:stretch/>
        </p:blipFill>
        <p:spPr>
          <a:xfrm>
            <a:off x="3487972" y="2091848"/>
            <a:ext cx="6739107" cy="2058444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71CD00-C1CD-944B-8CAC-445B3F701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AFE5D-A956-4140-BC20-D77775E264F7}" type="datetime1">
              <a:rPr lang="en-US" smtClean="0"/>
              <a:t>3/6/19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6B353F-B1E2-5241-BF04-2040B1B26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E5769-071A-4802-A81A-7DE9AD3F6647}" type="slidenum">
              <a:rPr lang="en-US" smtClean="0"/>
              <a:t>44</a:t>
            </a:fld>
            <a:endParaRPr lang="en-US"/>
          </a:p>
        </p:txBody>
      </p:sp>
      <p:pic>
        <p:nvPicPr>
          <p:cNvPr id="9" name="Content Placeholder 5">
            <a:extLst>
              <a:ext uri="{FF2B5EF4-FFF2-40B4-BE49-F238E27FC236}">
                <a16:creationId xmlns:a16="http://schemas.microsoft.com/office/drawing/2014/main" id="{D841A956-095B-D44F-ABA7-3266C6F6DD0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633" t="39218" r="18649" b="39519"/>
          <a:stretch/>
        </p:blipFill>
        <p:spPr>
          <a:xfrm>
            <a:off x="3487973" y="4427342"/>
            <a:ext cx="6744222" cy="169101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F6351F6-7F65-A741-8D2D-115C855FAD74}"/>
              </a:ext>
            </a:extLst>
          </p:cNvPr>
          <p:cNvSpPr txBox="1"/>
          <p:nvPr/>
        </p:nvSpPr>
        <p:spPr>
          <a:xfrm>
            <a:off x="838200" y="1099589"/>
            <a:ext cx="589738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/>
              <a:t>… to minimize the expected gradient path.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C0C8B6D-380B-2C4F-ADBB-95A2598F05F6}"/>
              </a:ext>
            </a:extLst>
          </p:cNvPr>
          <p:cNvSpPr txBox="1"/>
          <p:nvPr/>
        </p:nvSpPr>
        <p:spPr>
          <a:xfrm rot="20550673">
            <a:off x="1365643" y="5121729"/>
            <a:ext cx="1448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/>
              <a:t>Meta-step 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A0D0AA8-7DF0-A14B-BCF0-A45BEC1708E3}"/>
              </a:ext>
            </a:extLst>
          </p:cNvPr>
          <p:cNvSpPr txBox="1"/>
          <p:nvPr/>
        </p:nvSpPr>
        <p:spPr>
          <a:xfrm rot="20550673">
            <a:off x="1365641" y="2972208"/>
            <a:ext cx="1448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/>
              <a:t>Meta-step 1</a:t>
            </a:r>
          </a:p>
        </p:txBody>
      </p:sp>
    </p:spTree>
    <p:extLst>
      <p:ext uri="{BB962C8B-B14F-4D97-AF65-F5344CB8AC3E}">
        <p14:creationId xmlns:p14="http://schemas.microsoft.com/office/powerpoint/2010/main" val="22875408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EE917C1-A5D7-6F40-879D-08A8E5BA0665}"/>
              </a:ext>
            </a:extLst>
          </p:cNvPr>
          <p:cNvSpPr/>
          <p:nvPr/>
        </p:nvSpPr>
        <p:spPr>
          <a:xfrm>
            <a:off x="932794" y="1155853"/>
            <a:ext cx="10702157" cy="1950417"/>
          </a:xfrm>
          <a:prstGeom prst="rect">
            <a:avLst/>
          </a:prstGeom>
          <a:solidFill>
            <a:schemeClr val="accent6">
              <a:lumMod val="60000"/>
              <a:lumOff val="40000"/>
              <a:alpha val="1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303A11-7B0B-D646-ADCF-AE089738EA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Xfer meta-learning </a:t>
            </a:r>
            <a:r>
              <a:rPr lang="en-US" sz="2700" i="1" dirty="0"/>
              <a:t>(available soon!)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EEED8B-84BC-CE46-9E9A-77CA252CB0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AFE5D-A956-4140-BC20-D77775E264F7}" type="datetime1">
              <a:rPr lang="en-US" smtClean="0"/>
              <a:t>3/6/19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8E9511-C22F-CF45-8888-82A128641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E5769-071A-4802-A81A-7DE9AD3F6647}" type="slidenum">
              <a:rPr lang="en-US" smtClean="0"/>
              <a:t>45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4ECF41-CCAA-344C-B0B3-13222AE818C5}"/>
              </a:ext>
            </a:extLst>
          </p:cNvPr>
          <p:cNvSpPr txBox="1"/>
          <p:nvPr/>
        </p:nvSpPr>
        <p:spPr>
          <a:xfrm>
            <a:off x="1101939" y="1068275"/>
            <a:ext cx="10533012" cy="36994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dirty="0"/>
              <a:t>import </a:t>
            </a:r>
            <a:r>
              <a:rPr lang="en-US" sz="2000" dirty="0" err="1"/>
              <a:t>xfer.contrib.xfer_leap</a:t>
            </a:r>
            <a:r>
              <a:rPr lang="en-US" sz="2000" dirty="0"/>
              <a:t> as leap </a:t>
            </a:r>
          </a:p>
          <a:p>
            <a:pPr>
              <a:lnSpc>
                <a:spcPct val="200000"/>
              </a:lnSpc>
            </a:pPr>
            <a:r>
              <a:rPr lang="en-US" sz="2000" dirty="0" err="1"/>
              <a:t>lmr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FF0000"/>
                </a:solidFill>
              </a:rPr>
              <a:t>=</a:t>
            </a:r>
            <a:r>
              <a:rPr lang="en-US" sz="2000" dirty="0"/>
              <a:t> </a:t>
            </a:r>
            <a:r>
              <a:rPr lang="en-US" sz="2000" dirty="0" err="1"/>
              <a:t>leap.leap_meta_repurposer.LeapMetaRepurposer</a:t>
            </a:r>
            <a:r>
              <a:rPr lang="en-US" sz="2000" dirty="0"/>
              <a:t>(model, </a:t>
            </a:r>
            <a:r>
              <a:rPr lang="en-US" sz="2000" dirty="0" err="1"/>
              <a:t>num_meta_steps</a:t>
            </a:r>
            <a:r>
              <a:rPr lang="en-US" sz="2000" dirty="0"/>
              <a:t>, </a:t>
            </a:r>
            <a:r>
              <a:rPr lang="en-US" sz="2000" dirty="0" err="1"/>
              <a:t>num_epochs</a:t>
            </a:r>
            <a:r>
              <a:rPr lang="en-US" sz="2000" dirty="0"/>
              <a:t>)</a:t>
            </a:r>
          </a:p>
          <a:p>
            <a:pPr>
              <a:lnSpc>
                <a:spcPct val="200000"/>
              </a:lnSpc>
            </a:pPr>
            <a:r>
              <a:rPr lang="en-US" sz="2000" dirty="0" err="1"/>
              <a:t>lmr.repurpose</a:t>
            </a:r>
            <a:r>
              <a:rPr lang="en-US" sz="2000" dirty="0"/>
              <a:t>(</a:t>
            </a:r>
            <a:r>
              <a:rPr lang="en-US" sz="2000" dirty="0" err="1"/>
              <a:t>train_data_all</a:t>
            </a:r>
            <a:r>
              <a:rPr lang="en-US" sz="2000" dirty="0"/>
              <a:t>)</a:t>
            </a:r>
          </a:p>
          <a:p>
            <a:pPr>
              <a:lnSpc>
                <a:spcPct val="200000"/>
              </a:lnSpc>
            </a:pPr>
            <a:br>
              <a:rPr lang="en-US" sz="2000" dirty="0"/>
            </a:br>
            <a:endParaRPr lang="en-US" sz="2000" dirty="0"/>
          </a:p>
          <a:p>
            <a:pPr>
              <a:lnSpc>
                <a:spcPct val="200000"/>
              </a:lnSpc>
            </a:pPr>
            <a:endParaRPr lang="en-US" sz="20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72629D2-8E37-4240-96C7-4A4D300E81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930002"/>
            <a:ext cx="11041190" cy="142502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D7311B3-3DAA-4A4C-B6A6-D1A4FAAD55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268524"/>
            <a:ext cx="11064240" cy="1345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10124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772EBCD-FBA2-2D45-B517-16055626F7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67B6BA-7C92-0146-B16F-6CC4B92FB59C}" type="datetime1">
              <a:rPr lang="en-US" smtClean="0"/>
              <a:t>3/6/19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8F0046E-ABA1-4A4E-8A44-71FB8EDD4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E5769-071A-4802-A81A-7DE9AD3F6647}" type="slidenum">
              <a:rPr lang="en-US" smtClean="0"/>
              <a:t>46</a:t>
            </a:fld>
            <a:endParaRPr lang="en-US"/>
          </a:p>
        </p:txBody>
      </p:sp>
      <p:pic>
        <p:nvPicPr>
          <p:cNvPr id="4" name="Content Placeholder 6">
            <a:extLst>
              <a:ext uri="{FF2B5EF4-FFF2-40B4-BE49-F238E27FC236}">
                <a16:creationId xmlns:a16="http://schemas.microsoft.com/office/drawing/2014/main" id="{AA03BBB1-5D34-5A4F-9613-62147D99073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2"/>
          <a:stretch/>
        </p:blipFill>
        <p:spPr>
          <a:xfrm>
            <a:off x="112059" y="1536700"/>
            <a:ext cx="12079941" cy="3718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32732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5556F0-49DF-2242-9B89-535D4B4419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67B6BA-7C92-0146-B16F-6CC4B92FB59C}" type="datetime1">
              <a:rPr lang="en-US" smtClean="0"/>
              <a:t>3/6/19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F90267E-A3F9-004F-8D1C-073D65F6A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E5769-071A-4802-A81A-7DE9AD3F6647}" type="slidenum">
              <a:rPr lang="en-US" smtClean="0"/>
              <a:t>47</a:t>
            </a:fld>
            <a:endParaRPr lang="en-US"/>
          </a:p>
        </p:txBody>
      </p:sp>
      <p:pic>
        <p:nvPicPr>
          <p:cNvPr id="4" name="Content Placeholder 6">
            <a:extLst>
              <a:ext uri="{FF2B5EF4-FFF2-40B4-BE49-F238E27FC236}">
                <a16:creationId xmlns:a16="http://schemas.microsoft.com/office/drawing/2014/main" id="{C181C043-ACC0-E843-B297-8CB07C66CAA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294" r="74395"/>
          <a:stretch/>
        </p:blipFill>
        <p:spPr>
          <a:xfrm>
            <a:off x="2223247" y="365125"/>
            <a:ext cx="6799729" cy="6201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03269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9DB1E-C1D2-0447-BDE5-1546E8838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 properties considerations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807BBC-F83D-6F43-808D-DC5174BB3C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AFE5D-A956-4140-BC20-D77775E264F7}" type="datetime1">
              <a:rPr lang="en-US" smtClean="0"/>
              <a:t>3/6/19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FD6B80-CA10-004A-965B-20B2FB394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E5769-071A-4802-A81A-7DE9AD3F6647}" type="slidenum">
              <a:rPr lang="en-US" smtClean="0"/>
              <a:t>48</a:t>
            </a:fld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9ADB1B0-A726-CF46-B40D-AB9281EEB1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774" y="3629423"/>
            <a:ext cx="11390591" cy="280681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079C837-866C-F14A-B2E6-728DD0E53494}"/>
                  </a:ext>
                </a:extLst>
              </p:cNvPr>
              <p:cNvSpPr txBox="1"/>
              <p:nvPr/>
            </p:nvSpPr>
            <p:spPr>
              <a:xfrm>
                <a:off x="3474632" y="1361787"/>
                <a:ext cx="2976527" cy="5035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 </m:t>
                      </m:r>
                      <m:groupChr>
                        <m:groupChrPr>
                          <m:chr m:val="→"/>
                          <m:vertJc m:val="bot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      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𝑀𝑜𝑑𝑒𝑙</m:t>
                              </m:r>
                            </m:e>
                            <m:sub>
                              <m:r>
                                <m:rPr>
                                  <m:brk m:alnAt="2"/>
                                </m:rP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sub>
                          </m:sSub>
                          <m:r>
                            <m:rPr>
                              <m:brk m:alnAt="2"/>
                            </m:rPr>
                            <a:rPr lang="en-US" sz="2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      </m:t>
                          </m:r>
                        </m:e>
                      </m:groupCh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𝒀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079C837-866C-F14A-B2E6-728DD0E534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4632" y="1361787"/>
                <a:ext cx="2976527" cy="503599"/>
              </a:xfrm>
              <a:prstGeom prst="rect">
                <a:avLst/>
              </a:prstGeom>
              <a:blipFill>
                <a:blip r:embed="rId3"/>
                <a:stretch>
                  <a:fillRect t="-9756" b="-24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9FA6EED-E01D-0F40-9352-217F833ACAE5}"/>
                  </a:ext>
                </a:extLst>
              </p:cNvPr>
              <p:cNvSpPr txBox="1"/>
              <p:nvPr/>
            </p:nvSpPr>
            <p:spPr>
              <a:xfrm>
                <a:off x="3474632" y="2000334"/>
                <a:ext cx="3093664" cy="5035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 </m:t>
                      </m:r>
                      <m:groupChr>
                        <m:groupChrPr>
                          <m:chr m:val="→"/>
                          <m:vertJc m:val="bot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      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𝑀𝑜𝑑𝑒𝑙</m:t>
                              </m:r>
                            </m:e>
                            <m:sub>
                              <m:r>
                                <m:rPr>
                                  <m:brk m:alnAt="2"/>
                                </m:rP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  <m:r>
                            <m:rPr>
                              <m:brk m:alnAt="2"/>
                            </m:rPr>
                            <a:rPr lang="en-US" sz="2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      </m:t>
                          </m:r>
                        </m:e>
                      </m:groupCh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𝒀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9FA6EED-E01D-0F40-9352-217F833ACA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4632" y="2000334"/>
                <a:ext cx="3093664" cy="503599"/>
              </a:xfrm>
              <a:prstGeom prst="rect">
                <a:avLst/>
              </a:prstGeom>
              <a:blipFill>
                <a:blip r:embed="rId4"/>
                <a:stretch>
                  <a:fillRect t="-10000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545A8BE1-7AC9-DB44-B9A0-70FFAA5C0F76}"/>
              </a:ext>
            </a:extLst>
          </p:cNvPr>
          <p:cNvSpPr txBox="1"/>
          <p:nvPr/>
        </p:nvSpPr>
        <p:spPr>
          <a:xfrm>
            <a:off x="838200" y="1416311"/>
            <a:ext cx="17354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Source task: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7465929-7965-CC48-B88F-CA1A7CCA87F7}"/>
              </a:ext>
            </a:extLst>
          </p:cNvPr>
          <p:cNvSpPr txBox="1"/>
          <p:nvPr/>
        </p:nvSpPr>
        <p:spPr>
          <a:xfrm>
            <a:off x="838200" y="2059857"/>
            <a:ext cx="16013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Target task: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12B20C4-E5A9-9B49-A553-08BE5E6F800C}"/>
                  </a:ext>
                </a:extLst>
              </p:cNvPr>
              <p:cNvSpPr txBox="1"/>
              <p:nvPr/>
            </p:nvSpPr>
            <p:spPr>
              <a:xfrm>
                <a:off x="838200" y="2844640"/>
                <a:ext cx="790238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Transfer learning:           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𝑀𝑜𝑑𝑒𝑙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</m:oMath>
                </a14:m>
                <a:r>
                  <a:rPr lang="en-US" sz="2400" dirty="0"/>
                  <a:t> to improve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𝑀𝑜𝑑𝑒𝑙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12B20C4-E5A9-9B49-A553-08BE5E6F80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844640"/>
                <a:ext cx="7902388" cy="461665"/>
              </a:xfrm>
              <a:prstGeom prst="rect">
                <a:avLst/>
              </a:prstGeom>
              <a:blipFill>
                <a:blip r:embed="rId5"/>
                <a:stretch>
                  <a:fillRect l="-1124" t="-5405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7811269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06A4C6-F44B-D94D-9626-3398D51B9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96ABF6-86A4-634E-BEB4-89598E6E34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2602"/>
            <a:ext cx="10515600" cy="4154613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Jordan </a:t>
            </a:r>
            <a:r>
              <a:rPr lang="en-US" dirty="0" err="1"/>
              <a:t>Massiah</a:t>
            </a:r>
            <a:endParaRPr lang="en-US" dirty="0"/>
          </a:p>
          <a:p>
            <a:r>
              <a:rPr lang="en-US" dirty="0" err="1"/>
              <a:t>Keerthana</a:t>
            </a:r>
            <a:r>
              <a:rPr lang="en-US" dirty="0"/>
              <a:t> </a:t>
            </a:r>
            <a:r>
              <a:rPr lang="en-US" dirty="0" err="1"/>
              <a:t>Elango</a:t>
            </a:r>
            <a:endParaRPr lang="en-US" dirty="0"/>
          </a:p>
          <a:p>
            <a:r>
              <a:rPr lang="en-US" dirty="0"/>
              <a:t>Pablo Garcia Moreno</a:t>
            </a:r>
          </a:p>
          <a:p>
            <a:r>
              <a:rPr lang="en-US" dirty="0"/>
              <a:t>Nikos </a:t>
            </a:r>
            <a:r>
              <a:rPr lang="en-US" dirty="0" err="1"/>
              <a:t>Aletras</a:t>
            </a:r>
            <a:endParaRPr lang="en-US" dirty="0"/>
          </a:p>
          <a:p>
            <a:r>
              <a:rPr lang="en-US" dirty="0"/>
              <a:t>Sebastian </a:t>
            </a:r>
            <a:r>
              <a:rPr lang="en-US" dirty="0" err="1"/>
              <a:t>Flennerhag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02A526-9081-7546-ABFF-6B32BE3411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AFE5D-A956-4140-BC20-D77775E264F7}" type="datetime1">
              <a:rPr lang="en-US" smtClean="0"/>
              <a:t>3/6/19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71D787-16D9-0640-A8CB-32A087879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E5769-071A-4802-A81A-7DE9AD3F6647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0112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C4C71B-6EF5-9C42-9876-25341BF03D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8545"/>
          </a:xfrm>
        </p:spPr>
        <p:txBody>
          <a:bodyPr>
            <a:noAutofit/>
          </a:bodyPr>
          <a:lstStyle/>
          <a:p>
            <a:r>
              <a:rPr lang="en-US" sz="3200" dirty="0"/>
              <a:t>Deep neural networks: hierarchical function definitions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E78C5D-233C-AE48-96BD-D16591DE58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E5769-071A-4802-A81A-7DE9AD3F6647}" type="slidenum">
              <a:rPr lang="en-US" smtClean="0"/>
              <a:t>5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7802A74-FB20-0B4F-A7D7-EEAD7CEDCAA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82" t="16127" r="10233" b="60391"/>
          <a:stretch/>
        </p:blipFill>
        <p:spPr>
          <a:xfrm>
            <a:off x="704537" y="1301853"/>
            <a:ext cx="10448145" cy="16113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D9AC29C-F953-8342-A1A3-016E2BEEBC3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82" t="50744" r="10233" b="5449"/>
          <a:stretch/>
        </p:blipFill>
        <p:spPr>
          <a:xfrm>
            <a:off x="838200" y="3181379"/>
            <a:ext cx="10448145" cy="3006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74942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F9A924-B2A6-3846-A15C-91CBFD59FA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Thanks!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08479D-1253-A045-A12A-5F629BF5D2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9341"/>
            <a:ext cx="10515600" cy="4351338"/>
          </a:xfrm>
        </p:spPr>
        <p:txBody>
          <a:bodyPr/>
          <a:lstStyle/>
          <a:p>
            <a:r>
              <a:rPr lang="en-US" dirty="0"/>
              <a:t>Notebook:</a:t>
            </a:r>
            <a:br>
              <a:rPr lang="en-US" dirty="0"/>
            </a:br>
            <a:r>
              <a:rPr lang="en-US" dirty="0"/>
              <a:t> </a:t>
            </a:r>
            <a:r>
              <a:rPr lang="en-US" dirty="0" err="1">
                <a:hlinkClick r:id="rId2"/>
              </a:rPr>
              <a:t>adamian</a:t>
            </a:r>
            <a:r>
              <a:rPr lang="en-US" dirty="0" err="1">
                <a:hlinkClick r:id="rId3"/>
              </a:rPr>
              <a:t>.github.io</a:t>
            </a:r>
            <a:r>
              <a:rPr lang="en-US" dirty="0">
                <a:hlinkClick r:id="rId3"/>
              </a:rPr>
              <a:t>/talks/Damianou_DL_Xfer.ipynb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Xfer: </a:t>
            </a:r>
            <a:r>
              <a:rPr lang="en-US" dirty="0">
                <a:hlinkClick r:id="rId4"/>
              </a:rPr>
              <a:t>github.com/amzn/xfer/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Blog: </a:t>
            </a:r>
            <a:r>
              <a:rPr lang="en-US" dirty="0">
                <a:hlinkClick r:id="rId5"/>
              </a:rPr>
              <a:t>link.medium.com/De5BXPJ9TT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A more complete tutorial on deep learning: </a:t>
            </a:r>
            <a:r>
              <a:rPr lang="en-US" dirty="0">
                <a:hlinkClick r:id="rId6"/>
              </a:rPr>
              <a:t>adamian.github.io/talks/Damianou_deep_learning_rss_2018.pdf</a:t>
            </a:r>
            <a:r>
              <a:rPr lang="en-US" dirty="0"/>
              <a:t> 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991BDA-A700-454A-9F34-322FFECA66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AFE5D-A956-4140-BC20-D77775E264F7}" type="datetime1">
              <a:rPr lang="en-US" smtClean="0"/>
              <a:t>3/6/19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5592A7-8C6A-7F4A-955C-58E2C54BA1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E5769-071A-4802-A81A-7DE9AD3F6647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3687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FF8FC15-2531-B94E-9595-26ABC097B7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67B6BA-7C92-0146-B16F-6CC4B92FB59C}" type="datetime1">
              <a:rPr lang="en-US" smtClean="0"/>
              <a:t>3/6/19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79C185E-67D7-DE48-BBF2-DA841D661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E5769-071A-4802-A81A-7DE9AD3F6647}" type="slidenum">
              <a:rPr lang="en-US" smtClean="0"/>
              <a:t>51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EC3A50-CAEA-9146-A91A-91DC007CF9ED}"/>
              </a:ext>
            </a:extLst>
          </p:cNvPr>
          <p:cNvSpPr txBox="1"/>
          <p:nvPr/>
        </p:nvSpPr>
        <p:spPr>
          <a:xfrm>
            <a:off x="3765177" y="2460812"/>
            <a:ext cx="3892412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0" dirty="0"/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363179704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8AFB2B-80C2-954B-8D25-86FBE3665E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Leap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A46B06-C027-1042-A95F-AF64E7C0DF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8D1AFB-3BFF-8B46-AA32-294F14A809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AFE5D-A956-4140-BC20-D77775E264F7}" type="datetime1">
              <a:rPr lang="en-US" smtClean="0"/>
              <a:t>3/6/19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4D138D-8E22-7E48-B9AE-A94E4D306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E5769-071A-4802-A81A-7DE9AD3F6647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87330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2741E6-F1F7-8B42-A1A8-3CCE75F198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Transferability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A1B2C9-B456-A442-9D8E-70D648599F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3966D4-5F2D-8A45-BEB8-C9F060A829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AFE5D-A956-4140-BC20-D77775E264F7}" type="datetime1">
              <a:rPr lang="en-US" smtClean="0"/>
              <a:t>3/6/19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D3DA68-BBA0-AF49-9EA2-3A59023EA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E5769-071A-4802-A81A-7DE9AD3F6647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2209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4E438E-B8EA-794A-9118-547E711BA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Defining the loss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36D609A-4B24-0145-BC3C-0CAA785941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60" t="31096" r="6800" b="27939"/>
          <a:stretch/>
        </p:blipFill>
        <p:spPr>
          <a:xfrm>
            <a:off x="974360" y="1978702"/>
            <a:ext cx="10553075" cy="2923082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15B7CE-0EF4-5C45-A4ED-6EE5F6EF6E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AFE5D-A956-4140-BC20-D77775E264F7}" type="datetime1">
              <a:rPr lang="en-US" smtClean="0"/>
              <a:t>3/6/19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2D019F-1C43-7A46-815A-E5CC52AE43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E5769-071A-4802-A81A-7DE9AD3F6647}" type="slidenum">
              <a:rPr lang="en-US" smtClean="0"/>
              <a:t>6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57A505-98D4-C14F-94F6-572060056088}"/>
              </a:ext>
            </a:extLst>
          </p:cNvPr>
          <p:cNvSpPr txBox="1"/>
          <p:nvPr/>
        </p:nvSpPr>
        <p:spPr>
          <a:xfrm>
            <a:off x="703292" y="2257403"/>
            <a:ext cx="5421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EABDA6F-B287-0D48-8328-3C3DBC221A56}"/>
              </a:ext>
            </a:extLst>
          </p:cNvPr>
          <p:cNvSpPr txBox="1"/>
          <p:nvPr/>
        </p:nvSpPr>
        <p:spPr>
          <a:xfrm>
            <a:off x="703292" y="2997769"/>
            <a:ext cx="5421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10B6602-4B2B-0E46-B33B-2958D2E7AB47}"/>
              </a:ext>
            </a:extLst>
          </p:cNvPr>
          <p:cNvSpPr txBox="1"/>
          <p:nvPr/>
        </p:nvSpPr>
        <p:spPr>
          <a:xfrm>
            <a:off x="703292" y="4157273"/>
            <a:ext cx="5421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58245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55F54-B253-644D-B05F-16BB9B71D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Graphical depiction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D417BE-FC6F-2C43-AD8B-27540A49E0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AFE5D-A956-4140-BC20-D77775E264F7}" type="datetime1">
              <a:rPr lang="en-US" smtClean="0"/>
              <a:t>3/6/19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A60341-2B57-CA4C-AFB6-164CD4270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E5769-071A-4802-A81A-7DE9AD3F6647}" type="slidenum">
              <a:rPr lang="en-US" smtClean="0"/>
              <a:t>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62A0930-B376-4248-967F-17F88087A4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588" t="26449" r="36309" b="20654"/>
          <a:stretch/>
        </p:blipFill>
        <p:spPr>
          <a:xfrm>
            <a:off x="1244185" y="1633929"/>
            <a:ext cx="3387777" cy="3567660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13FCFECE-6438-5B4B-8A15-C23AED3CED79}"/>
              </a:ext>
            </a:extLst>
          </p:cNvPr>
          <p:cNvSpPr/>
          <p:nvPr/>
        </p:nvSpPr>
        <p:spPr>
          <a:xfrm>
            <a:off x="8172211" y="4773048"/>
            <a:ext cx="374754" cy="374754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EBEBA50-E32D-B744-8B16-8A9A75372AF7}"/>
              </a:ext>
            </a:extLst>
          </p:cNvPr>
          <p:cNvSpPr/>
          <p:nvPr/>
        </p:nvSpPr>
        <p:spPr>
          <a:xfrm>
            <a:off x="8172211" y="3849683"/>
            <a:ext cx="374754" cy="374754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615950C-E695-B24D-832A-2E04D2BD44EB}"/>
              </a:ext>
            </a:extLst>
          </p:cNvPr>
          <p:cNvSpPr/>
          <p:nvPr/>
        </p:nvSpPr>
        <p:spPr>
          <a:xfrm>
            <a:off x="8172211" y="2926318"/>
            <a:ext cx="374754" cy="374754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A2B4DFD-0FE8-6F40-A6B4-DCE71B8AF5F2}"/>
              </a:ext>
            </a:extLst>
          </p:cNvPr>
          <p:cNvSpPr/>
          <p:nvPr/>
        </p:nvSpPr>
        <p:spPr>
          <a:xfrm>
            <a:off x="8172211" y="2002953"/>
            <a:ext cx="374754" cy="374754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065346D-53AF-3D4E-A7DB-3C088FB568D8}"/>
              </a:ext>
            </a:extLst>
          </p:cNvPr>
          <p:cNvCxnSpPr>
            <a:stCxn id="7" idx="0"/>
            <a:endCxn id="8" idx="4"/>
          </p:cNvCxnSpPr>
          <p:nvPr/>
        </p:nvCxnSpPr>
        <p:spPr>
          <a:xfrm flipV="1">
            <a:off x="8359588" y="4224437"/>
            <a:ext cx="0" cy="548611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4DEC5FF-07B0-9F4E-90EB-28F0E85075D7}"/>
              </a:ext>
            </a:extLst>
          </p:cNvPr>
          <p:cNvCxnSpPr>
            <a:cxnSpLocks/>
            <a:stCxn id="8" idx="0"/>
            <a:endCxn id="9" idx="4"/>
          </p:cNvCxnSpPr>
          <p:nvPr/>
        </p:nvCxnSpPr>
        <p:spPr>
          <a:xfrm flipV="1">
            <a:off x="8359588" y="3301072"/>
            <a:ext cx="0" cy="548611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34C193F-D843-6248-9B01-541940DA7DD7}"/>
              </a:ext>
            </a:extLst>
          </p:cNvPr>
          <p:cNvCxnSpPr>
            <a:cxnSpLocks/>
            <a:stCxn id="9" idx="0"/>
            <a:endCxn id="10" idx="4"/>
          </p:cNvCxnSpPr>
          <p:nvPr/>
        </p:nvCxnSpPr>
        <p:spPr>
          <a:xfrm flipV="1">
            <a:off x="8359588" y="2377707"/>
            <a:ext cx="0" cy="548611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251358C-04C3-4B46-8233-AC76E9A1DD05}"/>
              </a:ext>
            </a:extLst>
          </p:cNvPr>
          <p:cNvSpPr txBox="1"/>
          <p:nvPr/>
        </p:nvSpPr>
        <p:spPr>
          <a:xfrm>
            <a:off x="7871012" y="4320991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ABB8F14-00E1-D44E-9A6F-947F3EBF436C}"/>
              </a:ext>
            </a:extLst>
          </p:cNvPr>
          <p:cNvSpPr txBox="1"/>
          <p:nvPr/>
        </p:nvSpPr>
        <p:spPr>
          <a:xfrm>
            <a:off x="7867145" y="3378410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32121F0-F3CB-C543-A655-11ED49345717}"/>
              </a:ext>
            </a:extLst>
          </p:cNvPr>
          <p:cNvSpPr txBox="1"/>
          <p:nvPr/>
        </p:nvSpPr>
        <p:spPr>
          <a:xfrm>
            <a:off x="7867144" y="2503322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</a:p>
        </p:txBody>
      </p:sp>
      <p:sp>
        <p:nvSpPr>
          <p:cNvPr id="24" name="Striped Right Arrow 23">
            <a:extLst>
              <a:ext uri="{FF2B5EF4-FFF2-40B4-BE49-F238E27FC236}">
                <a16:creationId xmlns:a16="http://schemas.microsoft.com/office/drawing/2014/main" id="{15641621-8A56-FA46-9EFE-32954797C627}"/>
              </a:ext>
            </a:extLst>
          </p:cNvPr>
          <p:cNvSpPr/>
          <p:nvPr/>
        </p:nvSpPr>
        <p:spPr>
          <a:xfrm>
            <a:off x="5559271" y="3327016"/>
            <a:ext cx="1272988" cy="735988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352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A25BB-9B3F-D34B-BFA7-8A11FB156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Optimization and 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2D67AB-9A35-C747-811E-2E33A6157A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061010"/>
          </a:xfrm>
        </p:spPr>
        <p:txBody>
          <a:bodyPr/>
          <a:lstStyle/>
          <a:p>
            <a:r>
              <a:rPr lang="en-US" dirty="0"/>
              <a:t>Optimization done with back-propagation, based on the chain rule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11C40E-E585-3441-AAD8-5D11B450D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AFE5D-A956-4140-BC20-D77775E264F7}" type="datetime1">
              <a:rPr lang="en-US" smtClean="0"/>
              <a:t>3/6/19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FED090-C6FE-5D45-A0FB-CE19871065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E5769-071A-4802-A81A-7DE9AD3F6647}" type="slidenum">
              <a:rPr lang="en-US" smtClean="0"/>
              <a:t>8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8EFD26-004A-4A4F-BF59-C6EC66D5FC79}"/>
              </a:ext>
            </a:extLst>
          </p:cNvPr>
          <p:cNvSpPr txBox="1"/>
          <p:nvPr/>
        </p:nvSpPr>
        <p:spPr>
          <a:xfrm>
            <a:off x="3826789" y="3833336"/>
            <a:ext cx="453842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i="1" dirty="0"/>
              <a:t>GOTO notebook!!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25280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B1CDD0-2BCF-5241-8471-EFAC29122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Taming the dragon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09E02F-F390-294D-A07C-CA15919E46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AFE5D-A956-4140-BC20-D77775E264F7}" type="datetime1">
              <a:rPr lang="en-US" smtClean="0"/>
              <a:t>3/6/19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8AB6C2-81B8-4A46-B935-13050445C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E5769-071A-4802-A81A-7DE9AD3F6647}" type="slidenum">
              <a:rPr lang="en-US" smtClean="0"/>
              <a:t>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52F8AA-A148-814E-AAA9-B7789983F81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083" t="15113" r="14960" b="3793"/>
          <a:stretch/>
        </p:blipFill>
        <p:spPr>
          <a:xfrm>
            <a:off x="1810870" y="1141244"/>
            <a:ext cx="8552329" cy="554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8083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1924</Words>
  <Application>Microsoft Macintosh PowerPoint</Application>
  <PresentationFormat>Widescreen</PresentationFormat>
  <Paragraphs>458</Paragraphs>
  <Slides>53</Slides>
  <Notes>17</Notes>
  <HiddenSlides>1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63" baseType="lpstr">
      <vt:lpstr>Arial</vt:lpstr>
      <vt:lpstr>Calibri</vt:lpstr>
      <vt:lpstr>Calibri Light</vt:lpstr>
      <vt:lpstr>Cambria Math</vt:lpstr>
      <vt:lpstr>Century Schoolbook</vt:lpstr>
      <vt:lpstr>Comic Sans MS</vt:lpstr>
      <vt:lpstr>Courier New</vt:lpstr>
      <vt:lpstr>Times New Roman</vt:lpstr>
      <vt:lpstr>Wingdings</vt:lpstr>
      <vt:lpstr>Office Theme</vt:lpstr>
      <vt:lpstr>Deep transfer learning with Xfer</vt:lpstr>
      <vt:lpstr>Outline</vt:lpstr>
      <vt:lpstr>Resources</vt:lpstr>
      <vt:lpstr>Deep neural networks: hierarchical function definitions </vt:lpstr>
      <vt:lpstr>Deep neural networks: hierarchical function definitions </vt:lpstr>
      <vt:lpstr>Defining the loss</vt:lpstr>
      <vt:lpstr>Graphical depiction</vt:lpstr>
      <vt:lpstr>Optimization and implementation</vt:lpstr>
      <vt:lpstr>Taming the dragon</vt:lpstr>
      <vt:lpstr>“Tricks”</vt:lpstr>
      <vt:lpstr>Motivations for TL: DNN training requires expertise</vt:lpstr>
      <vt:lpstr>Motivations for TL: Leverage commonalities in data</vt:lpstr>
      <vt:lpstr>Why does Transfer Learning work?</vt:lpstr>
      <vt:lpstr>Back to our transfer example</vt:lpstr>
      <vt:lpstr>PowerPoint Presentation</vt:lpstr>
      <vt:lpstr>PowerPoint Presentation</vt:lpstr>
      <vt:lpstr>Xfer Repurposers</vt:lpstr>
      <vt:lpstr>Meta-model based repurposing</vt:lpstr>
      <vt:lpstr>Meta-model based repurposing</vt:lpstr>
      <vt:lpstr>Meta-model based repurposing</vt:lpstr>
      <vt:lpstr>Meta-model based repurposing</vt:lpstr>
      <vt:lpstr>Meta-model based repurposing</vt:lpstr>
      <vt:lpstr>Fine-tuning based repurposing</vt:lpstr>
      <vt:lpstr>Fine-tuning based repurposing</vt:lpstr>
      <vt:lpstr>Fine-tuning based repurposing</vt:lpstr>
      <vt:lpstr>Fine-tuning based repurposing</vt:lpstr>
      <vt:lpstr>Closer look at ModelHandler: inspection</vt:lpstr>
      <vt:lpstr>Closer look at ModelHandler: feature extraction</vt:lpstr>
      <vt:lpstr>Closer look at ModelHandler: model manipulation</vt:lpstr>
      <vt:lpstr>Custom repurposers</vt:lpstr>
      <vt:lpstr>Custom repurposers</vt:lpstr>
      <vt:lpstr>Reminder: fine-tuning based repurposing</vt:lpstr>
      <vt:lpstr>Reminder: fine-tuning based repurposing</vt:lpstr>
      <vt:lpstr>HPO for hyperparameter tuning</vt:lpstr>
      <vt:lpstr>PowerPoint Presentation</vt:lpstr>
      <vt:lpstr>Xfer with Gluon </vt:lpstr>
      <vt:lpstr>Xfer with Gluon </vt:lpstr>
      <vt:lpstr>Transfer through meta-learning</vt:lpstr>
      <vt:lpstr>Meta-learning or multi-task learning</vt:lpstr>
      <vt:lpstr>Meta-learning or multi-task learning</vt:lpstr>
      <vt:lpstr>Meta-learning or multi-task learning</vt:lpstr>
      <vt:lpstr>Meta-learning or multi-task learning</vt:lpstr>
      <vt:lpstr>PowerPoint Presentation</vt:lpstr>
      <vt:lpstr>Leap balances gradient paths from all tasks…</vt:lpstr>
      <vt:lpstr>Xfer meta-learning (available soon!)</vt:lpstr>
      <vt:lpstr>PowerPoint Presentation</vt:lpstr>
      <vt:lpstr>PowerPoint Presentation</vt:lpstr>
      <vt:lpstr>Data properties considerations</vt:lpstr>
      <vt:lpstr>Acknowledgements</vt:lpstr>
      <vt:lpstr>Thanks!</vt:lpstr>
      <vt:lpstr>PowerPoint Presentation</vt:lpstr>
      <vt:lpstr>Leap</vt:lpstr>
      <vt:lpstr>Transferability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cp:lastPrinted>2019-03-06T14:36:45Z</cp:lastPrinted>
  <dcterms:created xsi:type="dcterms:W3CDTF">2017-08-28T01:24:33Z</dcterms:created>
  <dcterms:modified xsi:type="dcterms:W3CDTF">2019-03-06T15:03:33Z</dcterms:modified>
</cp:coreProperties>
</file>